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589" r:id="rId2"/>
    <p:sldId id="751" r:id="rId3"/>
    <p:sldId id="754" r:id="rId4"/>
    <p:sldId id="694" r:id="rId5"/>
    <p:sldId id="697" r:id="rId6"/>
    <p:sldId id="696" r:id="rId7"/>
    <p:sldId id="698" r:id="rId8"/>
    <p:sldId id="700" r:id="rId9"/>
    <p:sldId id="701" r:id="rId10"/>
    <p:sldId id="702" r:id="rId11"/>
    <p:sldId id="704" r:id="rId12"/>
    <p:sldId id="708" r:id="rId13"/>
    <p:sldId id="711" r:id="rId14"/>
    <p:sldId id="709" r:id="rId15"/>
    <p:sldId id="710" r:id="rId16"/>
    <p:sldId id="716" r:id="rId17"/>
    <p:sldId id="714" r:id="rId18"/>
    <p:sldId id="718" r:id="rId19"/>
    <p:sldId id="719" r:id="rId20"/>
    <p:sldId id="720" r:id="rId21"/>
    <p:sldId id="755" r:id="rId22"/>
    <p:sldId id="721" r:id="rId23"/>
    <p:sldId id="722" r:id="rId24"/>
    <p:sldId id="723" r:id="rId25"/>
    <p:sldId id="724" r:id="rId26"/>
    <p:sldId id="725" r:id="rId27"/>
    <p:sldId id="726" r:id="rId28"/>
    <p:sldId id="727" r:id="rId29"/>
  </p:sldIdLst>
  <p:sldSz cx="9144000" cy="6858000" type="screen4x3"/>
  <p:notesSz cx="6740525" cy="98679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ia Pozio" initials="SP" lastIdx="2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006699"/>
    <a:srgbClr val="1F497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63"/>
    <p:restoredTop sz="94732"/>
  </p:normalViewPr>
  <p:slideViewPr>
    <p:cSldViewPr>
      <p:cViewPr>
        <p:scale>
          <a:sx n="100" d="100"/>
          <a:sy n="100" d="100"/>
        </p:scale>
        <p:origin x="75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commentAuthors" Target="commentAuthor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37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38" y="0"/>
            <a:ext cx="2921000" cy="4937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Arial" pitchFamily="34" charset="0"/>
              </a:defRPr>
            </a:lvl1pPr>
          </a:lstStyle>
          <a:p>
            <a:fld id="{89D9C00C-6692-45B7-997C-9279EF17FF05}" type="datetimeFigureOut">
              <a:rPr lang="it-IT"/>
              <a:pPr/>
              <a:t>04/12/17</a:t>
            </a:fld>
            <a:endParaRPr lang="it-IT"/>
          </a:p>
        </p:txBody>
      </p:sp>
      <p:sp>
        <p:nvSpPr>
          <p:cNvPr id="346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21000" cy="4937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6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38" y="9372600"/>
            <a:ext cx="2921000" cy="4937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Arial" pitchFamily="34" charset="0"/>
              </a:defRPr>
            </a:lvl1pPr>
          </a:lstStyle>
          <a:p>
            <a:fld id="{ACDED200-BA45-48AB-9F94-3A6EB256E673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4699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7938" y="0"/>
            <a:ext cx="29210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211E2FC6-0CFD-4585-AE82-D44CAC02CDE2}" type="datetimeFigureOut">
              <a:rPr lang="it-IT"/>
              <a:pPr/>
              <a:t>04/12/17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4688" y="4687888"/>
            <a:ext cx="5391150" cy="44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7938" y="9372600"/>
            <a:ext cx="29210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F473AD15-E3E4-4910-A630-17CF63D6770F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2171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CE58032-D251-7E42-BD97-2077BC64F7C7}" type="slidenum">
              <a:rPr lang="it-IT" altLang="it-IT"/>
              <a:pPr algn="r" eaLnBrk="1" hangingPunct="1">
                <a:spcBef>
                  <a:spcPct val="0"/>
                </a:spcBef>
              </a:pPr>
              <a:t>1</a:t>
            </a:fld>
            <a:endParaRPr lang="it-IT" altLang="it-IT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5265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10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7578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11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15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12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99578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13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60987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14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6605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15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3070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16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14167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17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32478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18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7519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19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0096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2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29852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20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55619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21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68291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22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47791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23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3436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24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78038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25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17606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26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79634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27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57586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28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5529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3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958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4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5389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5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84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6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5333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7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3377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8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3394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13FE7F-45AE-4405-B25D-A09AA59001FA}" type="slidenum">
              <a:rPr lang="it-IT">
                <a:latin typeface="Arial" pitchFamily="34" charset="0"/>
              </a:rPr>
              <a:pPr/>
              <a:t>9</a:t>
            </a:fld>
            <a:endParaRPr lang="it-IT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667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7607EA-E04A-44AA-B6F5-4BEA18C869A1}" type="datetimeFigureOut">
              <a:rPr lang="it-IT"/>
              <a:pPr/>
              <a:t>04/12/17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74E62-798C-4D18-82F7-DE2A63454BFB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337C7C-02AF-4491-96B0-D1B3A4B955EE}" type="datetimeFigureOut">
              <a:rPr lang="it-IT"/>
              <a:pPr/>
              <a:t>04/12/17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1779C-78DE-4042-985A-368BDAA8E1DB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EC8480-A5F5-47AB-91A4-8CB94531FE06}" type="datetimeFigureOut">
              <a:rPr lang="it-IT"/>
              <a:pPr/>
              <a:t>04/12/17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4770A-BE4E-4D03-9CF4-A0F92B876EE7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5D83E1-F909-46BF-B349-6C4BB165B8EF}" type="datetimeFigureOut">
              <a:rPr lang="it-IT"/>
              <a:pPr/>
              <a:t>04/12/17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F3118-50C3-40B6-B7EA-8C2E9D0288DA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984DD0-BDFB-4231-B071-1C07DCA17159}" type="datetimeFigureOut">
              <a:rPr lang="it-IT"/>
              <a:pPr/>
              <a:t>04/12/17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12395-32F1-4940-94A7-8862AA9DDE55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C30F33-E435-4CE5-B0B3-660172B62A24}" type="datetimeFigureOut">
              <a:rPr lang="it-IT"/>
              <a:pPr/>
              <a:t>04/12/17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92557-D4B7-4989-A5FF-EBA6CADA57C4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C6CE25-FE01-4698-A097-9BF04F803290}" type="datetimeFigureOut">
              <a:rPr lang="it-IT"/>
              <a:pPr/>
              <a:t>04/12/17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ECC73-A2E7-4DC7-ADB5-8B461E39343E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BACCD2-1D76-42F5-AA20-971FC064E490}" type="datetimeFigureOut">
              <a:rPr lang="it-IT"/>
              <a:pPr/>
              <a:t>04/12/17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8A7FC-2D1F-44CD-A1DD-10B54AE29013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D0888-532F-40A3-A6BD-AAA4AD3D65E3}" type="datetimeFigureOut">
              <a:rPr lang="it-IT"/>
              <a:pPr/>
              <a:t>04/12/17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41FEB-82CF-49A9-931E-18CCBAB35143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A8C6AC-EACC-4A7D-806E-F20F4E56A03D}" type="datetimeFigureOut">
              <a:rPr lang="it-IT"/>
              <a:pPr/>
              <a:t>04/12/17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16250-5A44-4183-8F0D-0A714CFA214C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4FF9C2-57BF-448E-BE1C-9BD816018EFD}" type="datetimeFigureOut">
              <a:rPr lang="it-IT"/>
              <a:pPr/>
              <a:t>04/12/17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679A1-EFAC-4E51-8CA5-C4684A14D671}" type="slidenum">
              <a:rPr lang="it-IT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A06E8312-DB6B-4BFB-A402-406C607A1258}" type="datetimeFigureOut">
              <a:rPr lang="it-IT"/>
              <a:pPr/>
              <a:t>04/12/17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3F3EE3A2-2BCB-4142-8973-F88A39FA3644}" type="slidenum">
              <a:rPr lang="it-IT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s://invalsi-areaprove.cineca.it/index.php?get=static&amp;pag=materiale_informativo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s://invalsi-areaprove.cineca.it/index.php?get=static&amp;pag=materiale_informativo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roup 11"/>
          <p:cNvGrpSpPr>
            <a:grpSpLocks/>
          </p:cNvGrpSpPr>
          <p:nvPr/>
        </p:nvGrpSpPr>
        <p:grpSpPr bwMode="auto">
          <a:xfrm>
            <a:off x="250825" y="377825"/>
            <a:ext cx="8229600" cy="6096000"/>
            <a:chOff x="158" y="238"/>
            <a:chExt cx="5184" cy="3840"/>
          </a:xfrm>
        </p:grpSpPr>
        <p:sp>
          <p:nvSpPr>
            <p:cNvPr id="14341" name="Rectangle 2"/>
            <p:cNvSpPr>
              <a:spLocks noChangeArrowheads="1"/>
            </p:cNvSpPr>
            <p:nvPr/>
          </p:nvSpPr>
          <p:spPr bwMode="auto">
            <a:xfrm>
              <a:off x="158" y="391"/>
              <a:ext cx="5184" cy="23"/>
            </a:xfrm>
            <a:prstGeom prst="rect">
              <a:avLst/>
            </a:prstGeom>
            <a:solidFill>
              <a:srgbClr val="006699"/>
            </a:solidFill>
            <a:ln w="9525">
              <a:solidFill>
                <a:srgbClr val="0066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it-IT" sz="1800">
                <a:solidFill>
                  <a:srgbClr val="006699"/>
                </a:solidFill>
                <a:latin typeface="Book Antiqua" charset="0"/>
              </a:endParaRPr>
            </a:p>
          </p:txBody>
        </p:sp>
        <p:sp>
          <p:nvSpPr>
            <p:cNvPr id="14342" name="Rectangle 3"/>
            <p:cNvSpPr>
              <a:spLocks noChangeArrowheads="1"/>
            </p:cNvSpPr>
            <p:nvPr/>
          </p:nvSpPr>
          <p:spPr bwMode="auto">
            <a:xfrm rot="5400000">
              <a:off x="-1550" y="2146"/>
              <a:ext cx="3840" cy="23"/>
            </a:xfrm>
            <a:prstGeom prst="rect">
              <a:avLst/>
            </a:prstGeom>
            <a:solidFill>
              <a:srgbClr val="006699"/>
            </a:solidFill>
            <a:ln w="9525">
              <a:solidFill>
                <a:srgbClr val="006699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it-IT" sz="1800">
                <a:solidFill>
                  <a:srgbClr val="006699"/>
                </a:solidFill>
                <a:latin typeface="Book Antiqua" charset="0"/>
              </a:endParaRPr>
            </a:p>
          </p:txBody>
        </p:sp>
      </p:grpSp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it-IT" sz="1600"/>
          </a:p>
        </p:txBody>
      </p:sp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683568" y="933641"/>
            <a:ext cx="8286750" cy="5355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buNone/>
            </a:pPr>
            <a:endParaRPr lang="it-IT" altLang="it-IT" sz="2400" b="1" cap="all" dirty="0" smtClean="0">
              <a:solidFill>
                <a:srgbClr val="006699"/>
              </a:solidFill>
              <a:latin typeface="+mj-lt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 cap="all" dirty="0" smtClean="0">
                <a:solidFill>
                  <a:srgbClr val="006699"/>
                </a:solidFill>
                <a:latin typeface="+mj-lt"/>
              </a:rPr>
              <a:t>Sistema nazionale di valutazione</a:t>
            </a:r>
            <a:endParaRPr lang="it-IT" altLang="it-IT" sz="2400" b="1" cap="all" dirty="0">
              <a:solidFill>
                <a:srgbClr val="006699"/>
              </a:solidFill>
              <a:latin typeface="+mj-lt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006699"/>
                </a:solidFill>
                <a:latin typeface="Book Antiqua" charset="0"/>
              </a:rPr>
              <a:t>INCONTRI REGIONALI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it-IT" altLang="it-IT" sz="2400" b="1" i="1" dirty="0">
              <a:solidFill>
                <a:srgbClr val="006699"/>
              </a:solidFill>
              <a:latin typeface="Book Antiqu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it-IT" altLang="it-IT" sz="2400" b="1" i="1" dirty="0" smtClean="0">
              <a:solidFill>
                <a:srgbClr val="006699"/>
              </a:solidFill>
              <a:latin typeface="Book Antiqu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it-IT" altLang="it-IT" sz="2400" b="1" i="1" dirty="0">
              <a:solidFill>
                <a:srgbClr val="006699"/>
              </a:solidFill>
              <a:latin typeface="Book Antiqu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it-IT" sz="2800" b="1" i="1" dirty="0" smtClean="0">
                <a:solidFill>
                  <a:srgbClr val="006699"/>
                </a:solidFill>
                <a:latin typeface="Book Antiqua" charset="0"/>
              </a:rPr>
              <a:t>Il sistema delle prove INVALSI </a:t>
            </a:r>
          </a:p>
          <a:p>
            <a:pPr algn="ctr">
              <a:spcBef>
                <a:spcPct val="0"/>
              </a:spcBef>
              <a:buNone/>
            </a:pPr>
            <a:r>
              <a:rPr lang="it-IT" sz="2800" b="1" i="1" dirty="0" smtClean="0">
                <a:solidFill>
                  <a:srgbClr val="006699"/>
                </a:solidFill>
                <a:latin typeface="Book Antiqua" charset="0"/>
              </a:rPr>
              <a:t>nel decreto legislativo n. 62 del 13.04.2017</a:t>
            </a:r>
          </a:p>
          <a:p>
            <a:pPr algn="ctr">
              <a:spcBef>
                <a:spcPts val="1200"/>
              </a:spcBef>
              <a:buNone/>
            </a:pPr>
            <a:r>
              <a:rPr lang="it-IT" sz="2800" b="1" dirty="0" smtClean="0">
                <a:solidFill>
                  <a:srgbClr val="006699"/>
                </a:solidFill>
                <a:latin typeface="Book Antiqua" charset="0"/>
              </a:rPr>
              <a:t>- PRIMO CICLO D’ISTRUZIONE -</a:t>
            </a:r>
            <a:endParaRPr lang="it-IT" sz="2800" b="1" dirty="0">
              <a:solidFill>
                <a:srgbClr val="006699"/>
              </a:solidFill>
              <a:latin typeface="Book Antiqu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it-IT" altLang="it-IT" sz="2400" b="1" i="1" dirty="0">
              <a:solidFill>
                <a:srgbClr val="006699"/>
              </a:solidFill>
              <a:latin typeface="Book Antiqu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it-IT" altLang="it-IT" sz="2400" b="1" i="1" dirty="0" smtClean="0">
              <a:solidFill>
                <a:srgbClr val="006699"/>
              </a:solidFill>
              <a:latin typeface="Book Antiqu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it-IT" altLang="it-IT" sz="2400" b="1" i="1" dirty="0" smtClean="0">
              <a:solidFill>
                <a:srgbClr val="006699"/>
              </a:solidFill>
              <a:latin typeface="Book Antiqu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i="1" dirty="0" smtClean="0">
                <a:solidFill>
                  <a:srgbClr val="006699"/>
                </a:solidFill>
                <a:latin typeface="Book Antiqua" charset="0"/>
              </a:rPr>
              <a:t>INVALSI</a:t>
            </a:r>
            <a:endParaRPr lang="it-IT" altLang="it-IT" sz="2400" b="1" i="1" dirty="0">
              <a:solidFill>
                <a:srgbClr val="006699"/>
              </a:solidFill>
              <a:latin typeface="Book Antiqua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52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965200" y="1340768"/>
            <a:ext cx="6919168" cy="4388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9763" lvl="1" indent="-182563">
              <a:lnSpc>
                <a:spcPct val="150000"/>
              </a:lnSpc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endParaRPr lang="it-IT" sz="2400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182563" indent="-182563">
              <a:lnSpc>
                <a:spcPct val="150000"/>
              </a:lnSpc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endParaRPr lang="it-IT" sz="2400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400050" lvl="1" algn="ctr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</a:pPr>
            <a:r>
              <a:rPr lang="it-IT" sz="4000" b="1" i="1" dirty="0" smtClean="0">
                <a:solidFill>
                  <a:srgbClr val="006699"/>
                </a:solidFill>
                <a:latin typeface="Book Antiqua" pitchFamily="18" charset="0"/>
              </a:rPr>
              <a:t>III SECONDARIA DI PRIMO GRADO</a:t>
            </a:r>
            <a:endParaRPr lang="it-IT" sz="40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32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818407" y="1536303"/>
            <a:ext cx="8096993" cy="4843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>
              <a:lnSpc>
                <a:spcPct val="150000"/>
              </a:lnSpc>
              <a:spcBef>
                <a:spcPct val="20000"/>
              </a:spcBef>
              <a:spcAft>
                <a:spcPts val="18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u="sng" dirty="0" smtClean="0">
                <a:solidFill>
                  <a:srgbClr val="006699"/>
                </a:solidFill>
                <a:latin typeface="Book Antiqua" pitchFamily="18" charset="0"/>
              </a:rPr>
              <a:t>Riferimento normativo</a:t>
            </a:r>
            <a:r>
              <a:rPr lang="it-IT" sz="2000" dirty="0" smtClean="0">
                <a:solidFill>
                  <a:srgbClr val="006699"/>
                </a:solidFill>
                <a:latin typeface="Book Antiqua" pitchFamily="18" charset="0"/>
              </a:rPr>
              <a:t>: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artt. 7 e 9 del D. </a:t>
            </a:r>
            <a:r>
              <a:rPr lang="it-IT" sz="2000" b="1" dirty="0" err="1" smtClean="0">
                <a:solidFill>
                  <a:srgbClr val="006699"/>
                </a:solidFill>
                <a:latin typeface="Book Antiqua" pitchFamily="18" charset="0"/>
              </a:rPr>
              <a:t>Lgs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. 62/2017, nota MIUR 1865 del 10.10.2017</a:t>
            </a:r>
          </a:p>
          <a:p>
            <a:pPr marL="182563" indent="-182563">
              <a:lnSpc>
                <a:spcPct val="150000"/>
              </a:lnSpc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u="sng" dirty="0" smtClean="0">
                <a:solidFill>
                  <a:srgbClr val="006699"/>
                </a:solidFill>
                <a:latin typeface="Book Antiqua" pitchFamily="18" charset="0"/>
              </a:rPr>
              <a:t>Ambiti disciplinari</a:t>
            </a:r>
            <a:r>
              <a:rPr lang="it-IT" sz="2000" dirty="0" smtClean="0">
                <a:solidFill>
                  <a:srgbClr val="006699"/>
                </a:solidFill>
                <a:latin typeface="Book Antiqua" pitchFamily="18" charset="0"/>
              </a:rPr>
              <a:t>: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 </a:t>
            </a:r>
          </a:p>
          <a:p>
            <a:pPr marL="639763" lvl="1" indent="-182563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Italiano (</a:t>
            </a: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durata: 75 minuti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)</a:t>
            </a:r>
          </a:p>
          <a:p>
            <a:pPr marL="639763" lvl="1" indent="-182563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Matematica (</a:t>
            </a:r>
            <a:r>
              <a:rPr lang="it-IT" sz="2000" b="1" dirty="0">
                <a:solidFill>
                  <a:srgbClr val="FF0000"/>
                </a:solidFill>
                <a:latin typeface="Book Antiqua" pitchFamily="18" charset="0"/>
              </a:rPr>
              <a:t>durata: 75 minuti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)</a:t>
            </a:r>
          </a:p>
          <a:p>
            <a:pPr marL="639763" lvl="1" indent="-182563">
              <a:spcBef>
                <a:spcPct val="20000"/>
              </a:spcBef>
              <a:spcAft>
                <a:spcPts val="18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Inglese (livello A1 e A2 del QCER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) (</a:t>
            </a:r>
            <a:r>
              <a:rPr lang="it-IT" sz="2000" b="1" dirty="0">
                <a:solidFill>
                  <a:srgbClr val="FF0000"/>
                </a:solidFill>
                <a:latin typeface="Book Antiqua" pitchFamily="18" charset="0"/>
              </a:rPr>
              <a:t>durata: </a:t>
            </a: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90 </a:t>
            </a:r>
            <a:r>
              <a:rPr lang="it-IT" sz="2000" b="1" dirty="0">
                <a:solidFill>
                  <a:srgbClr val="FF0000"/>
                </a:solidFill>
                <a:latin typeface="Book Antiqua" pitchFamily="18" charset="0"/>
              </a:rPr>
              <a:t>minuti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)</a:t>
            </a:r>
            <a:endParaRPr lang="it-IT" sz="2000" b="1" dirty="0" smtClean="0">
              <a:solidFill>
                <a:srgbClr val="006699"/>
              </a:solidFill>
              <a:latin typeface="Book Antiqua" pitchFamily="18" charset="0"/>
            </a:endParaRPr>
          </a:p>
          <a:p>
            <a:pPr marL="182563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u="sng" dirty="0">
                <a:solidFill>
                  <a:srgbClr val="006699"/>
                </a:solidFill>
                <a:latin typeface="Book Antiqua" pitchFamily="18" charset="0"/>
              </a:rPr>
              <a:t>Modalità di somministrazione</a:t>
            </a:r>
            <a:r>
              <a:rPr lang="it-IT" sz="2000" dirty="0">
                <a:solidFill>
                  <a:srgbClr val="006699"/>
                </a:solidFill>
                <a:latin typeface="Book Antiqua" pitchFamily="18" charset="0"/>
              </a:rPr>
              <a:t>: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 </a:t>
            </a:r>
            <a:endParaRPr lang="it-IT" sz="2000" b="1" dirty="0" smtClean="0">
              <a:solidFill>
                <a:srgbClr val="006699"/>
              </a:solidFill>
              <a:latin typeface="Book Antiqua" pitchFamily="18" charset="0"/>
            </a:endParaRPr>
          </a:p>
          <a:p>
            <a:pPr marL="639763" lvl="1" indent="-182563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i="1" dirty="0">
                <a:solidFill>
                  <a:srgbClr val="006699"/>
                </a:solidFill>
                <a:latin typeface="Book Antiqua" pitchFamily="18" charset="0"/>
              </a:rPr>
              <a:t>COMPUTER </a:t>
            </a:r>
            <a:r>
              <a:rPr lang="it-IT" sz="2000" b="1" i="1" dirty="0" smtClean="0">
                <a:solidFill>
                  <a:srgbClr val="006699"/>
                </a:solidFill>
                <a:latin typeface="Book Antiqua" pitchFamily="18" charset="0"/>
              </a:rPr>
              <a:t>BASED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(CBT)</a:t>
            </a:r>
          </a:p>
          <a:p>
            <a:pPr marL="639763" lvl="1" indent="-182563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ON LINE</a:t>
            </a:r>
          </a:p>
          <a:p>
            <a:pPr marL="639763" lvl="1" indent="-182563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CON I PIÙ DIFFUSI SISTEMI OPERATIVI (</a:t>
            </a:r>
            <a:r>
              <a:rPr lang="it-IT" sz="2000" b="1" i="1" dirty="0" smtClean="0">
                <a:solidFill>
                  <a:srgbClr val="006699"/>
                </a:solidFill>
                <a:latin typeface="Book Antiqua" pitchFamily="18" charset="0"/>
              </a:rPr>
              <a:t>open source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e proprietari)</a:t>
            </a:r>
            <a:endParaRPr lang="it-IT" sz="2000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639763" lvl="1" indent="-182563">
              <a:lnSpc>
                <a:spcPct val="150000"/>
              </a:lnSpc>
              <a:spcBef>
                <a:spcPct val="20000"/>
              </a:spcBef>
              <a:spcAft>
                <a:spcPts val="1800"/>
              </a:spcAft>
              <a:buClr>
                <a:srgbClr val="006699"/>
              </a:buClr>
              <a:buFont typeface="Arial" pitchFamily="34" charset="0"/>
              <a:buChar char="•"/>
            </a:pPr>
            <a:endParaRPr lang="it-IT" sz="2400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400050" lvl="1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</a:pPr>
            <a:endParaRPr lang="it-IT" sz="2400" dirty="0">
              <a:latin typeface="Book Antiqua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84213" y="333375"/>
            <a:ext cx="712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Le prove di III secondaria di primo grado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 rot="-5400000">
            <a:off x="-1842299" y="4110130"/>
            <a:ext cx="4317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III secondaria di </a:t>
            </a:r>
            <a:r>
              <a:rPr lang="it-IT" b="1" smtClean="0">
                <a:solidFill>
                  <a:srgbClr val="006699"/>
                </a:solidFill>
                <a:latin typeface="Book Antiqua" pitchFamily="18" charset="0"/>
              </a:rPr>
              <a:t>primo grado (grado 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529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687045" y="1673423"/>
            <a:ext cx="7701380" cy="420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0988" lvl="1" indent="-280988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u="sng" dirty="0" smtClean="0">
                <a:solidFill>
                  <a:srgbClr val="006699"/>
                </a:solidFill>
                <a:latin typeface="Book Antiqua" pitchFamily="18" charset="0"/>
              </a:rPr>
              <a:t>Classi campione</a:t>
            </a:r>
            <a:r>
              <a:rPr lang="it-IT" sz="2000" dirty="0" smtClean="0">
                <a:solidFill>
                  <a:srgbClr val="006699"/>
                </a:solidFill>
                <a:latin typeface="Book Antiqua" pitchFamily="18" charset="0"/>
              </a:rPr>
              <a:t>:</a:t>
            </a:r>
            <a:r>
              <a:rPr lang="it-IT" sz="2000" u="sng" dirty="0" smtClean="0">
                <a:solidFill>
                  <a:srgbClr val="006699"/>
                </a:solidFill>
                <a:latin typeface="Book Antiqua" pitchFamily="18" charset="0"/>
              </a:rPr>
              <a:t> </a:t>
            </a:r>
          </a:p>
          <a:p>
            <a:pPr marL="639763" lvl="1" indent="-182563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in giornate e orari indicati da INVALSI </a:t>
            </a: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tra il 9 aprile 2018 e il 12 aprile 2018</a:t>
            </a:r>
            <a:endParaRPr lang="it-IT" sz="2000" b="1" dirty="0">
              <a:solidFill>
                <a:srgbClr val="FF0000"/>
              </a:solidFill>
              <a:latin typeface="Book Antiqua" pitchFamily="18" charset="0"/>
            </a:endParaRPr>
          </a:p>
          <a:p>
            <a:pPr marL="639763" lvl="1" indent="-182563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c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omunicazione delle classi campione </a:t>
            </a: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entro il 9 marzo 2018</a:t>
            </a:r>
          </a:p>
          <a:p>
            <a:pPr marL="639763" lvl="1" indent="-182563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endParaRPr lang="it-IT" sz="2000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280988" lvl="1" indent="-280988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u="sng" dirty="0">
                <a:solidFill>
                  <a:srgbClr val="006699"/>
                </a:solidFill>
                <a:latin typeface="Book Antiqua" pitchFamily="18" charset="0"/>
              </a:rPr>
              <a:t>Classi </a:t>
            </a:r>
            <a:r>
              <a:rPr lang="it-IT" sz="2000" u="sng" dirty="0" smtClean="0">
                <a:solidFill>
                  <a:srgbClr val="006699"/>
                </a:solidFill>
                <a:latin typeface="Book Antiqua" pitchFamily="18" charset="0"/>
              </a:rPr>
              <a:t>NON campione</a:t>
            </a:r>
            <a:r>
              <a:rPr lang="it-IT" sz="2000" dirty="0">
                <a:solidFill>
                  <a:srgbClr val="006699"/>
                </a:solidFill>
                <a:latin typeface="Book Antiqua" pitchFamily="18" charset="0"/>
              </a:rPr>
              <a:t>:</a:t>
            </a:r>
            <a:r>
              <a:rPr lang="it-IT" sz="2000" u="sng" dirty="0">
                <a:solidFill>
                  <a:srgbClr val="006699"/>
                </a:solidFill>
                <a:latin typeface="Book Antiqua" pitchFamily="18" charset="0"/>
              </a:rPr>
              <a:t> </a:t>
            </a:r>
          </a:p>
          <a:p>
            <a:pPr marL="639763" lvl="1" indent="-182563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in una </a:t>
            </a:r>
            <a:r>
              <a:rPr lang="it-IT" sz="2000" b="1" i="1" dirty="0" smtClean="0">
                <a:solidFill>
                  <a:srgbClr val="006699"/>
                </a:solidFill>
                <a:latin typeface="Book Antiqua" pitchFamily="18" charset="0"/>
              </a:rPr>
              <a:t>finestra di somministrazione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 indicata dal INVALSI 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in base al numero degli studenti e di computer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collegato 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in rete comunicati dalla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scuola (</a:t>
            </a: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entro 15 dicembre 2017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) </a:t>
            </a:r>
          </a:p>
          <a:p>
            <a:pPr marL="639763" lvl="1" indent="-182563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possibilità di cambiare la </a:t>
            </a:r>
            <a:r>
              <a:rPr lang="it-IT" sz="2000" b="1" i="1" dirty="0" smtClean="0">
                <a:solidFill>
                  <a:srgbClr val="006699"/>
                </a:solidFill>
                <a:latin typeface="Book Antiqua" pitchFamily="18" charset="0"/>
              </a:rPr>
              <a:t>finestra di somministrazione,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all’interno 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del </a:t>
            </a:r>
            <a:r>
              <a:rPr lang="it-IT" sz="2000" b="1" i="1" dirty="0">
                <a:solidFill>
                  <a:srgbClr val="006699"/>
                </a:solidFill>
                <a:latin typeface="Book Antiqua" pitchFamily="18" charset="0"/>
              </a:rPr>
              <a:t>periodo di somministrazione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(nazionale) che 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va </a:t>
            </a: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dal </a:t>
            </a:r>
            <a:r>
              <a:rPr lang="it-IT" sz="2000" b="1" dirty="0">
                <a:solidFill>
                  <a:srgbClr val="FF0000"/>
                </a:solidFill>
                <a:latin typeface="Book Antiqua" pitchFamily="18" charset="0"/>
              </a:rPr>
              <a:t>4 aprile 2018 al 21 aprile 2018</a:t>
            </a:r>
          </a:p>
          <a:p>
            <a:pPr marL="639763" lvl="1" indent="-182563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endParaRPr lang="it-IT" sz="2400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400050" lvl="1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</a:pPr>
            <a:endParaRPr lang="it-IT" sz="2400" dirty="0">
              <a:latin typeface="Book Antiqua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84213" y="333375"/>
            <a:ext cx="712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La somministrazione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 rot="-5400000">
            <a:off x="-1842299" y="4110130"/>
            <a:ext cx="4317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III secondaria di </a:t>
            </a:r>
            <a:r>
              <a:rPr lang="it-IT" b="1" smtClean="0">
                <a:solidFill>
                  <a:srgbClr val="006699"/>
                </a:solidFill>
                <a:latin typeface="Book Antiqua" pitchFamily="18" charset="0"/>
              </a:rPr>
              <a:t>primo grado (grado 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765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687045" y="1854126"/>
            <a:ext cx="7925144" cy="3807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4963" marR="0" lvl="1" defTabSz="914400" eaLnBrk="1" fontAlgn="auto" latinLnBrk="0" hangingPunct="1"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  <a:buSzTx/>
              <a:defRPr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La somministrazione mediante computer richiede una particolare attenzione all’organizzazione dello svolgimento delle prove, specialmente per quanto riguarda:</a:t>
            </a:r>
          </a:p>
          <a:p>
            <a:pPr marL="1671638" lvl="3" indent="-422275" fontAlgn="auto">
              <a:spcBef>
                <a:spcPct val="20000"/>
              </a:spcBef>
              <a:spcAft>
                <a:spcPts val="600"/>
              </a:spcAft>
              <a:buClr>
                <a:srgbClr val="006699"/>
              </a:buClr>
              <a:buFont typeface="Wingdings" charset="2"/>
              <a:buChar char="Ø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verifica </a:t>
            </a:r>
            <a:r>
              <a:rPr lang="it-IT" sz="2000" b="1" u="sng" dirty="0" smtClean="0">
                <a:solidFill>
                  <a:srgbClr val="006699"/>
                </a:solidFill>
                <a:latin typeface="Book Antiqua" pitchFamily="18" charset="0"/>
              </a:rPr>
              <a:t>preventiva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 e </a:t>
            </a:r>
            <a:r>
              <a:rPr lang="it-IT" sz="2000" b="1" u="sng" dirty="0" smtClean="0">
                <a:solidFill>
                  <a:srgbClr val="006699"/>
                </a:solidFill>
                <a:latin typeface="Book Antiqua" pitchFamily="18" charset="0"/>
              </a:rPr>
              <a:t>accurata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 della funzionalità e della qualità del </a:t>
            </a: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collegamento a internet</a:t>
            </a:r>
          </a:p>
          <a:p>
            <a:pPr marL="1671638" lvl="3" indent="-422275" fontAlgn="auto">
              <a:spcBef>
                <a:spcPct val="20000"/>
              </a:spcBef>
              <a:spcAft>
                <a:spcPts val="600"/>
              </a:spcAft>
              <a:buClr>
                <a:srgbClr val="006699"/>
              </a:buClr>
              <a:buFont typeface="Wingdings" charset="2"/>
              <a:buChar char="Ø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verifica </a:t>
            </a:r>
            <a:r>
              <a:rPr lang="it-IT" sz="2000" b="1" u="sng" dirty="0">
                <a:solidFill>
                  <a:srgbClr val="006699"/>
                </a:solidFill>
                <a:latin typeface="Book Antiqua" pitchFamily="18" charset="0"/>
              </a:rPr>
              <a:t>preventiva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 e </a:t>
            </a:r>
            <a:r>
              <a:rPr lang="it-IT" sz="2000" b="1" u="sng" dirty="0">
                <a:solidFill>
                  <a:srgbClr val="006699"/>
                </a:solidFill>
                <a:latin typeface="Book Antiqua" pitchFamily="18" charset="0"/>
              </a:rPr>
              <a:t>accurata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della </a:t>
            </a: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funzionalità dei computer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 che saranno usati dagli studenti</a:t>
            </a:r>
          </a:p>
          <a:p>
            <a:pPr marL="1671638" lvl="3" indent="-422275" fontAlgn="auto">
              <a:spcBef>
                <a:spcPct val="20000"/>
              </a:spcBef>
              <a:spcAft>
                <a:spcPts val="600"/>
              </a:spcAft>
              <a:buClr>
                <a:srgbClr val="006699"/>
              </a:buClr>
              <a:buFont typeface="Wingdings" charset="2"/>
              <a:buChar char="Ø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verifica della disponibilità e della funzionalità delle </a:t>
            </a: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strumentazioni audio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, in particolare di cuffie per l’ascolto individuale</a:t>
            </a:r>
            <a:endParaRPr lang="it-IT" sz="2000" dirty="0">
              <a:solidFill>
                <a:srgbClr val="006699"/>
              </a:solidFill>
              <a:latin typeface="Book Antiqua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84213" y="333375"/>
            <a:ext cx="712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La somministrazione CBT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 rot="-5400000">
            <a:off x="-1842299" y="4110130"/>
            <a:ext cx="4317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III secondaria di </a:t>
            </a:r>
            <a:r>
              <a:rPr lang="it-IT" b="1" smtClean="0">
                <a:solidFill>
                  <a:srgbClr val="006699"/>
                </a:solidFill>
                <a:latin typeface="Book Antiqua" pitchFamily="18" charset="0"/>
              </a:rPr>
              <a:t>primo grado (grado 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60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687044" y="1062038"/>
            <a:ext cx="8068019" cy="571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2388" marR="0" lvl="1" defTabSz="91440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SzTx/>
              <a:buFont typeface="Arial" charset="0"/>
              <a:buNone/>
              <a:defRPr/>
            </a:pPr>
            <a:r>
              <a:rPr lang="it-IT" sz="2000" dirty="0">
                <a:solidFill>
                  <a:srgbClr val="006699"/>
                </a:solidFill>
                <a:latin typeface="Book Antiqua" pitchFamily="18" charset="0"/>
              </a:rPr>
              <a:t>La somministrazione CBT delle prove INVALSI può essere </a:t>
            </a:r>
            <a:r>
              <a:rPr lang="it-IT" sz="2000" dirty="0" smtClean="0">
                <a:solidFill>
                  <a:srgbClr val="006699"/>
                </a:solidFill>
                <a:latin typeface="Book Antiqua" pitchFamily="18" charset="0"/>
              </a:rPr>
              <a:t>organizzata:</a:t>
            </a:r>
          </a:p>
          <a:p>
            <a:pPr marL="757238" marR="0" lvl="1" indent="-422275" defTabSz="91440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SzTx/>
              <a:buFont typeface="Arial" charset="0"/>
              <a:buChar char="•"/>
              <a:defRPr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per classe</a:t>
            </a:r>
          </a:p>
          <a:p>
            <a:pPr marL="757238" marR="0" lvl="1" indent="-422275" defTabSz="91440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SzTx/>
              <a:buFont typeface="Arial" charset="0"/>
              <a:buChar char="•"/>
              <a:defRPr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per parte di una classe</a:t>
            </a:r>
          </a:p>
          <a:p>
            <a:pPr marL="1214438" lvl="2" indent="-422275" fontAlgn="auto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Wingdings" charset="2"/>
              <a:buChar char="Ø"/>
            </a:pPr>
            <a:r>
              <a:rPr lang="it-IT" sz="2000" b="1" i="1" dirty="0" smtClean="0">
                <a:solidFill>
                  <a:srgbClr val="006699"/>
                </a:solidFill>
                <a:latin typeface="Book Antiqua" pitchFamily="18" charset="0"/>
              </a:rPr>
              <a:t>in sequenza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(prima un gruppo e poi un altro, usando gli stessi computer)</a:t>
            </a:r>
          </a:p>
          <a:p>
            <a:pPr marL="1214438" lvl="2" indent="-422275" fontAlgn="auto"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  <a:buFont typeface="Wingdings" charset="2"/>
              <a:buChar char="Ø"/>
            </a:pPr>
            <a:r>
              <a:rPr lang="it-IT" sz="2000" b="1" i="1" dirty="0" smtClean="0">
                <a:solidFill>
                  <a:srgbClr val="006699"/>
                </a:solidFill>
                <a:latin typeface="Book Antiqua" pitchFamily="18" charset="0"/>
              </a:rPr>
              <a:t>in parallelo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(usando due o più laboratori o gruppi di computer portatili, ecc.)</a:t>
            </a:r>
            <a:endParaRPr lang="it-IT" sz="2000" dirty="0">
              <a:solidFill>
                <a:srgbClr val="006699"/>
              </a:solidFill>
              <a:latin typeface="Book Antiqua" pitchFamily="18" charset="0"/>
            </a:endParaRPr>
          </a:p>
          <a:p>
            <a:pPr marL="52388" lvl="1" fontAlgn="auto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</a:pPr>
            <a:r>
              <a:rPr lang="it-IT" sz="2000" dirty="0" smtClean="0">
                <a:solidFill>
                  <a:srgbClr val="006699"/>
                </a:solidFill>
                <a:latin typeface="Book Antiqua" pitchFamily="18" charset="0"/>
              </a:rPr>
              <a:t>Rispetto al singolo allievo le prove INVALSI CBT possono realizzarsi in:</a:t>
            </a:r>
          </a:p>
          <a:p>
            <a:pPr marL="757238" lvl="1" indent="-422275" fontAlgn="auto"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Font typeface="Arial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TRE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 giornate distinte, una per ciascuna materia (</a:t>
            </a:r>
            <a:r>
              <a:rPr lang="it-IT" sz="2000" b="1" u="sng" dirty="0" smtClean="0">
                <a:solidFill>
                  <a:srgbClr val="006699"/>
                </a:solidFill>
                <a:latin typeface="Book Antiqua" pitchFamily="18" charset="0"/>
              </a:rPr>
              <a:t>soluzione consigliata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)</a:t>
            </a:r>
            <a:endParaRPr lang="it-IT" sz="2000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757238" lvl="1" indent="-422275" fontAlgn="auto"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Font typeface="Arial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DUE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 giornate 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distinte (</a:t>
            </a:r>
            <a:r>
              <a:rPr lang="it-IT" sz="2000" b="1" u="sng" dirty="0">
                <a:solidFill>
                  <a:srgbClr val="006699"/>
                </a:solidFill>
                <a:latin typeface="Book Antiqua" pitchFamily="18" charset="0"/>
              </a:rPr>
              <a:t>soluzione </a:t>
            </a:r>
            <a:r>
              <a:rPr lang="it-IT" sz="2000" b="1" u="sng" dirty="0" smtClean="0">
                <a:solidFill>
                  <a:srgbClr val="006699"/>
                </a:solidFill>
                <a:latin typeface="Book Antiqua" pitchFamily="18" charset="0"/>
              </a:rPr>
              <a:t>non auspicabile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)</a:t>
            </a:r>
          </a:p>
          <a:p>
            <a:pPr marL="757238" lvl="1" indent="-422275" fontAlgn="auto"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Font typeface="Arial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UNA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 sola giornata (</a:t>
            </a:r>
            <a:r>
              <a:rPr lang="it-IT" sz="2000" b="1" u="sng" dirty="0" smtClean="0">
                <a:solidFill>
                  <a:srgbClr val="006699"/>
                </a:solidFill>
                <a:latin typeface="Book Antiqua" pitchFamily="18" charset="0"/>
              </a:rPr>
              <a:t>soluzione sconsigliata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)</a:t>
            </a:r>
          </a:p>
          <a:p>
            <a:pPr marL="757238" lvl="1" indent="-422275" fontAlgn="auto"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Font typeface="Arial" charset="0"/>
              <a:buChar char="•"/>
            </a:pPr>
            <a:r>
              <a:rPr lang="it-IT" sz="2000" b="1" u="sng" dirty="0" smtClean="0">
                <a:solidFill>
                  <a:srgbClr val="006699"/>
                </a:solidFill>
                <a:latin typeface="Book Antiqua" pitchFamily="18" charset="0"/>
              </a:rPr>
              <a:t>N.B. lo svolgimento della singola prova (Italiano, Matematica, Inglese) non può essere interrotto dallo studente</a:t>
            </a:r>
            <a:endParaRPr lang="it-IT" sz="2000" b="1" u="sng" dirty="0">
              <a:solidFill>
                <a:srgbClr val="006699"/>
              </a:solidFill>
              <a:latin typeface="Book Antiqua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84213" y="333375"/>
            <a:ext cx="712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La flessibilità organizzativa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 rot="-5400000">
            <a:off x="-1842299" y="4110130"/>
            <a:ext cx="4317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III secondaria di </a:t>
            </a:r>
            <a:r>
              <a:rPr lang="it-IT" b="1" smtClean="0">
                <a:solidFill>
                  <a:srgbClr val="006699"/>
                </a:solidFill>
                <a:latin typeface="Book Antiqua" pitchFamily="18" charset="0"/>
              </a:rPr>
              <a:t>primo grado (grado 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972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818407" y="1484784"/>
            <a:ext cx="7662018" cy="5047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2388" marR="0" lvl="1" defTabSz="914400" eaLnBrk="1" fontAlgn="auto" latinLnBrk="0" hangingPunct="1">
              <a:spcBef>
                <a:spcPct val="20000"/>
              </a:spcBef>
              <a:spcAft>
                <a:spcPts val="1800"/>
              </a:spcAft>
              <a:buClr>
                <a:srgbClr val="006699"/>
              </a:buClr>
              <a:buSzTx/>
              <a:buFont typeface="Arial" charset="0"/>
              <a:buNone/>
              <a:defRPr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La somministrazione mediante computer (CBT) richiede un elevato numero di prove differenti (</a:t>
            </a:r>
            <a:r>
              <a:rPr lang="it-IT" sz="2000" b="1" i="1" dirty="0" smtClean="0">
                <a:solidFill>
                  <a:srgbClr val="006699"/>
                </a:solidFill>
                <a:latin typeface="Book Antiqua" pitchFamily="18" charset="0"/>
              </a:rPr>
              <a:t>forme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) che condividono le seguenti caratteristiche:</a:t>
            </a:r>
          </a:p>
          <a:p>
            <a:pPr marL="1214438" lvl="2" indent="-422275" fontAlgn="auto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Wingdings" charset="2"/>
              <a:buChar char="Ø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stessa difficoltà complessiva</a:t>
            </a:r>
          </a:p>
          <a:p>
            <a:pPr marL="1214438" lvl="2" indent="-422275" fontAlgn="auto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Wingdings" charset="2"/>
              <a:buChar char="Ø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equivalenza misuratoria</a:t>
            </a:r>
          </a:p>
          <a:p>
            <a:pPr marL="1214438" lvl="2" indent="-422275" fontAlgn="auto"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  <a:buFont typeface="Wingdings" charset="2"/>
              <a:buChar char="Ø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stessa modalità di composizione (ambiti, tipologie di testo, numero di quesiti, formati dei quesiti, ecc.)</a:t>
            </a:r>
          </a:p>
          <a:p>
            <a:pPr indent="-122237" fontAlgn="auto">
              <a:spcBef>
                <a:spcPts val="1824"/>
              </a:spcBef>
              <a:spcAft>
                <a:spcPts val="1800"/>
              </a:spcAft>
              <a:buClr>
                <a:srgbClr val="006699"/>
              </a:buClr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Ciascuna </a:t>
            </a:r>
            <a:r>
              <a:rPr lang="it-IT" sz="2000" b="1" i="1" dirty="0" smtClean="0">
                <a:solidFill>
                  <a:srgbClr val="006699"/>
                </a:solidFill>
                <a:latin typeface="Book Antiqua" pitchFamily="18" charset="0"/>
              </a:rPr>
              <a:t>forma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 è estratta da una banca di domande composta da centinaia di quesiti ed è assegnata agli studenti secondo un preciso disegno statistico.  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84213" y="333375"/>
            <a:ext cx="712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Le prove CBT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 rot="-5400000">
            <a:off x="-1842299" y="4110130"/>
            <a:ext cx="4317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III secondaria di </a:t>
            </a:r>
            <a:r>
              <a:rPr lang="it-IT" b="1" smtClean="0">
                <a:solidFill>
                  <a:srgbClr val="006699"/>
                </a:solidFill>
                <a:latin typeface="Book Antiqua" pitchFamily="18" charset="0"/>
              </a:rPr>
              <a:t>primo grado (grado 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168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965200" y="1248271"/>
            <a:ext cx="7646988" cy="5277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endParaRPr lang="it-IT" dirty="0" smtClean="0">
              <a:solidFill>
                <a:srgbClr val="006699"/>
              </a:solidFill>
              <a:latin typeface="Book Antiqua" pitchFamily="18" charset="0"/>
            </a:endParaRPr>
          </a:p>
          <a:p>
            <a:pPr marL="182563" lvl="1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Documentazione </a:t>
            </a:r>
            <a:r>
              <a:rPr lang="it-IT" dirty="0">
                <a:solidFill>
                  <a:srgbClr val="006699"/>
                </a:solidFill>
                <a:latin typeface="Book Antiqua" pitchFamily="18" charset="0"/>
              </a:rPr>
              <a:t>informativa (</a:t>
            </a:r>
            <a:r>
              <a:rPr lang="it-IT" dirty="0" err="1">
                <a:solidFill>
                  <a:srgbClr val="006699"/>
                </a:solidFill>
                <a:latin typeface="Book Antiqua" pitchFamily="18" charset="0"/>
                <a:hlinkClick r:id="rId4"/>
              </a:rPr>
              <a:t>https</a:t>
            </a:r>
            <a:r>
              <a:rPr lang="it-IT" dirty="0">
                <a:solidFill>
                  <a:srgbClr val="006699"/>
                </a:solidFill>
                <a:latin typeface="Book Antiqua" pitchFamily="18" charset="0"/>
                <a:hlinkClick r:id="rId4"/>
              </a:rPr>
              <a:t>://invalsi-</a:t>
            </a:r>
            <a:r>
              <a:rPr lang="it-IT" dirty="0" err="1">
                <a:solidFill>
                  <a:srgbClr val="006699"/>
                </a:solidFill>
                <a:latin typeface="Book Antiqua" pitchFamily="18" charset="0"/>
                <a:hlinkClick r:id="rId4"/>
              </a:rPr>
              <a:t>areaprove.cineca.it</a:t>
            </a:r>
            <a:r>
              <a:rPr lang="it-IT" dirty="0">
                <a:solidFill>
                  <a:srgbClr val="006699"/>
                </a:solidFill>
                <a:latin typeface="Book Antiqua" pitchFamily="18" charset="0"/>
                <a:hlinkClick r:id="rId4"/>
              </a:rPr>
              <a:t>/</a:t>
            </a:r>
            <a:r>
              <a:rPr lang="it-IT" dirty="0" err="1">
                <a:solidFill>
                  <a:srgbClr val="006699"/>
                </a:solidFill>
                <a:latin typeface="Book Antiqua" pitchFamily="18" charset="0"/>
                <a:hlinkClick r:id="rId4"/>
              </a:rPr>
              <a:t>index.php?get</a:t>
            </a:r>
            <a:r>
              <a:rPr lang="it-IT" dirty="0">
                <a:solidFill>
                  <a:srgbClr val="006699"/>
                </a:solidFill>
                <a:latin typeface="Book Antiqua" pitchFamily="18" charset="0"/>
                <a:hlinkClick r:id="rId4"/>
              </a:rPr>
              <a:t>=</a:t>
            </a:r>
            <a:r>
              <a:rPr lang="it-IT" dirty="0" err="1">
                <a:solidFill>
                  <a:srgbClr val="006699"/>
                </a:solidFill>
                <a:latin typeface="Book Antiqua" pitchFamily="18" charset="0"/>
                <a:hlinkClick r:id="rId4"/>
              </a:rPr>
              <a:t>static&amp;pag</a:t>
            </a:r>
            <a:r>
              <a:rPr lang="it-IT" dirty="0">
                <a:solidFill>
                  <a:srgbClr val="006699"/>
                </a:solidFill>
                <a:latin typeface="Book Antiqua" pitchFamily="18" charset="0"/>
                <a:hlinkClick r:id="rId4"/>
              </a:rPr>
              <a:t>=</a:t>
            </a:r>
            <a:r>
              <a:rPr lang="it-IT" dirty="0" err="1">
                <a:solidFill>
                  <a:srgbClr val="006699"/>
                </a:solidFill>
                <a:latin typeface="Book Antiqua" pitchFamily="18" charset="0"/>
                <a:hlinkClick r:id="rId4"/>
              </a:rPr>
              <a:t>materiale_informativo</a:t>
            </a:r>
            <a:r>
              <a:rPr lang="it-IT" dirty="0">
                <a:solidFill>
                  <a:srgbClr val="006699"/>
                </a:solidFill>
                <a:latin typeface="Book Antiqua" pitchFamily="18" charset="0"/>
              </a:rPr>
              <a:t>):</a:t>
            </a:r>
          </a:p>
          <a:p>
            <a:pPr marL="639763" lvl="1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l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a struttura delle prove INVALSI CBT per la III secondaria di primo grado </a:t>
            </a:r>
          </a:p>
          <a:p>
            <a:pPr marL="639763" lvl="1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le modalità di svolgimento 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delle prove INVALSI CBT per la III secondaria di primo grado </a:t>
            </a:r>
            <a:endParaRPr lang="it-IT" b="1" dirty="0" smtClean="0">
              <a:solidFill>
                <a:srgbClr val="006699"/>
              </a:solidFill>
              <a:latin typeface="Book Antiqua" pitchFamily="18" charset="0"/>
            </a:endParaRPr>
          </a:p>
          <a:p>
            <a:pPr marL="639763" lvl="1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protocollo di somministrazione: entro </a:t>
            </a:r>
            <a:r>
              <a:rPr lang="it-IT" b="1" u="sng" dirty="0" smtClean="0">
                <a:solidFill>
                  <a:srgbClr val="FF0000"/>
                </a:solidFill>
                <a:latin typeface="Book Antiqua" pitchFamily="18" charset="0"/>
              </a:rPr>
              <a:t>07.03.2018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 </a:t>
            </a:r>
            <a:endParaRPr lang="it-IT" dirty="0" smtClean="0">
              <a:solidFill>
                <a:srgbClr val="006699"/>
              </a:solidFill>
              <a:latin typeface="Book Antiqua" pitchFamily="18" charset="0"/>
            </a:endParaRPr>
          </a:p>
          <a:p>
            <a:pPr marL="182563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endParaRPr lang="it-IT" dirty="0" smtClean="0">
              <a:solidFill>
                <a:srgbClr val="006699"/>
              </a:solidFill>
              <a:latin typeface="Book Antiqua" pitchFamily="18" charset="0"/>
            </a:endParaRPr>
          </a:p>
          <a:p>
            <a:pPr marL="182563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Esempi (</a:t>
            </a:r>
            <a:r>
              <a:rPr lang="it-IT" b="1" i="1" dirty="0" smtClean="0">
                <a:solidFill>
                  <a:srgbClr val="006699"/>
                </a:solidFill>
                <a:latin typeface="Book Antiqua" pitchFamily="18" charset="0"/>
              </a:rPr>
              <a:t>Sample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) delle prove INVALSI CBT:</a:t>
            </a:r>
          </a:p>
          <a:p>
            <a:pPr marL="639763" lvl="1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Italiano e Matematica: entro il 31.01.2018</a:t>
            </a:r>
          </a:p>
          <a:p>
            <a:pPr marL="639763" lvl="1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Inglese:</a:t>
            </a:r>
          </a:p>
          <a:p>
            <a:pPr marL="1200150" lvl="2" indent="-285750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Wingdings" charset="2"/>
              <a:buChar char="ü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un esempio per ogni tipologia di compito (</a:t>
            </a:r>
            <a:r>
              <a:rPr lang="it-IT" b="1" i="1" dirty="0" smtClean="0">
                <a:solidFill>
                  <a:srgbClr val="006699"/>
                </a:solidFill>
                <a:latin typeface="Book Antiqua" pitchFamily="18" charset="0"/>
              </a:rPr>
              <a:t>task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)</a:t>
            </a:r>
            <a:endParaRPr lang="it-IT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1200150" lvl="2" indent="-285750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Wingdings" charset="2"/>
              <a:buChar char="ü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disponibilità dei </a:t>
            </a:r>
            <a:r>
              <a:rPr lang="it-IT" b="1" i="1" dirty="0" smtClean="0">
                <a:solidFill>
                  <a:srgbClr val="006699"/>
                </a:solidFill>
                <a:latin typeface="Book Antiqua" pitchFamily="18" charset="0"/>
              </a:rPr>
              <a:t>sample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: entro 31.01.2018</a:t>
            </a:r>
          </a:p>
          <a:p>
            <a:pPr marL="1200150" lvl="2" indent="-285750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Wingdings" charset="2"/>
              <a:buChar char="ü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disponibilità delle </a:t>
            </a:r>
            <a:r>
              <a:rPr lang="it-IT" b="1" u="sng" dirty="0" smtClean="0">
                <a:solidFill>
                  <a:srgbClr val="006699"/>
                </a:solidFill>
                <a:latin typeface="Book Antiqua" pitchFamily="18" charset="0"/>
              </a:rPr>
              <a:t>istruzioni in inglese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 per ogni tipologia di compito (</a:t>
            </a:r>
            <a:r>
              <a:rPr lang="it-IT" b="1" i="1" dirty="0" smtClean="0">
                <a:solidFill>
                  <a:srgbClr val="006699"/>
                </a:solidFill>
                <a:latin typeface="Book Antiqua" pitchFamily="18" charset="0"/>
              </a:rPr>
              <a:t>task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): 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entro 31.01.2018</a:t>
            </a:r>
          </a:p>
          <a:p>
            <a:pPr marL="400050" lvl="1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</a:pPr>
            <a:endParaRPr lang="it-IT" dirty="0">
              <a:latin typeface="Book Antiqua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11560" y="333375"/>
            <a:ext cx="8231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Documentazione </a:t>
            </a:r>
            <a:r>
              <a:rPr lang="mr-IN" sz="2400" b="1" dirty="0" smtClean="0">
                <a:solidFill>
                  <a:srgbClr val="006699"/>
                </a:solidFill>
                <a:latin typeface="Book Antiqua" pitchFamily="18" charset="0"/>
              </a:rPr>
              <a:t>–</a:t>
            </a: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 terza secondaria di primo grado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 rot="-5400000">
            <a:off x="-1842299" y="4110130"/>
            <a:ext cx="4317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III secondaria di </a:t>
            </a:r>
            <a:r>
              <a:rPr lang="it-IT" b="1" smtClean="0">
                <a:solidFill>
                  <a:srgbClr val="006699"/>
                </a:solidFill>
                <a:latin typeface="Book Antiqua" pitchFamily="18" charset="0"/>
              </a:rPr>
              <a:t>primo grado (grado 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93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965200" y="908720"/>
            <a:ext cx="7646988" cy="5277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>
              <a:lnSpc>
                <a:spcPct val="150000"/>
              </a:lnSpc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u="sng" dirty="0" smtClean="0">
                <a:solidFill>
                  <a:srgbClr val="006699"/>
                </a:solidFill>
                <a:latin typeface="Book Antiqua" pitchFamily="18" charset="0"/>
              </a:rPr>
              <a:t>Competenze oggetto di valutazione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: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 </a:t>
            </a:r>
          </a:p>
          <a:p>
            <a:pPr marL="639763" lvl="1" indent="-182563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Comprensione della lettura (</a:t>
            </a:r>
            <a:r>
              <a:rPr lang="it-IT" b="1" i="1" dirty="0" smtClean="0">
                <a:solidFill>
                  <a:srgbClr val="006699"/>
                </a:solidFill>
                <a:latin typeface="Book Antiqua" pitchFamily="18" charset="0"/>
              </a:rPr>
              <a:t>reading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)</a:t>
            </a:r>
          </a:p>
          <a:p>
            <a:pPr marL="639763" lvl="1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Comprensione dell’ascolto (</a:t>
            </a:r>
            <a:r>
              <a:rPr lang="it-IT" b="1" i="1" dirty="0" smtClean="0">
                <a:solidFill>
                  <a:srgbClr val="006699"/>
                </a:solidFill>
                <a:latin typeface="Book Antiqua" pitchFamily="18" charset="0"/>
              </a:rPr>
              <a:t>listening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)</a:t>
            </a:r>
          </a:p>
          <a:p>
            <a:pPr marL="639763" lvl="1" indent="-182563"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Elementi di uso della lingua (dal 2019)</a:t>
            </a:r>
          </a:p>
          <a:p>
            <a:pPr marL="182563" indent="-182563">
              <a:spcBef>
                <a:spcPct val="20000"/>
              </a:spcBef>
              <a:spcAft>
                <a:spcPts val="18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u="sng" dirty="0" smtClean="0">
                <a:solidFill>
                  <a:srgbClr val="006699"/>
                </a:solidFill>
                <a:latin typeface="Book Antiqua" pitchFamily="18" charset="0"/>
              </a:rPr>
              <a:t>Livello del QCER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 (</a:t>
            </a:r>
            <a:r>
              <a:rPr lang="it-IT" i="1" dirty="0">
                <a:solidFill>
                  <a:srgbClr val="006699"/>
                </a:solidFill>
                <a:latin typeface="Book Antiqua" pitchFamily="18" charset="0"/>
              </a:rPr>
              <a:t>Quadro comune europeo di riferimento per la conoscenza delle </a:t>
            </a:r>
            <a:r>
              <a:rPr lang="it-IT" i="1" dirty="0" smtClean="0">
                <a:solidFill>
                  <a:srgbClr val="006699"/>
                </a:solidFill>
                <a:latin typeface="Book Antiqua" pitchFamily="18" charset="0"/>
              </a:rPr>
              <a:t>lingue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): </a:t>
            </a:r>
            <a:r>
              <a:rPr lang="it-IT" b="1" dirty="0" smtClean="0">
                <a:solidFill>
                  <a:srgbClr val="FF0000"/>
                </a:solidFill>
                <a:latin typeface="Book Antiqua" pitchFamily="18" charset="0"/>
              </a:rPr>
              <a:t>livello A1 e livello A2</a:t>
            </a:r>
          </a:p>
          <a:p>
            <a:r>
              <a:rPr lang="it-IT" u="sng" dirty="0">
                <a:solidFill>
                  <a:srgbClr val="006699"/>
                </a:solidFill>
                <a:latin typeface="Book Antiqua" pitchFamily="18" charset="0"/>
              </a:rPr>
              <a:t>Materiale informativo</a:t>
            </a:r>
            <a:r>
              <a:rPr lang="it-IT" dirty="0">
                <a:solidFill>
                  <a:srgbClr val="006699"/>
                </a:solidFill>
                <a:latin typeface="Book Antiqua" pitchFamily="18" charset="0"/>
              </a:rPr>
              <a:t>: </a:t>
            </a:r>
            <a:r>
              <a:rPr lang="it-IT" u="sng" dirty="0">
                <a:latin typeface="Cambria" charset="0"/>
                <a:ea typeface="Cambria" charset="0"/>
                <a:cs typeface="Cambria" charset="0"/>
                <a:hlinkClick r:id="rId4" invalidUrl="http://invalsi-areaprove.cineca.it/docs/2018/Caratteristiche prova ENG grado 8 CBT.pdf"/>
              </a:rPr>
              <a:t>http://invalsi-areaprove.cineca.it/docs/2018/Caratteristiche prova ENG grado 8 CBT.pdf</a:t>
            </a:r>
            <a:endParaRPr lang="it-IT" dirty="0">
              <a:latin typeface="Cambria" charset="0"/>
              <a:ea typeface="Cambria" charset="0"/>
              <a:cs typeface="Cambria" charset="0"/>
            </a:endParaRPr>
          </a:p>
          <a:p>
            <a:pPr marL="182563" indent="-182563">
              <a:spcBef>
                <a:spcPts val="1176"/>
              </a:spcBef>
              <a:spcAft>
                <a:spcPts val="6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u="sng" dirty="0" smtClean="0">
                <a:solidFill>
                  <a:srgbClr val="006699"/>
                </a:solidFill>
                <a:latin typeface="Book Antiqua" pitchFamily="18" charset="0"/>
              </a:rPr>
              <a:t>Composizione della prova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: </a:t>
            </a:r>
          </a:p>
          <a:p>
            <a:pPr marL="639763" lvl="1" indent="-182563">
              <a:spcBef>
                <a:spcPts val="0"/>
              </a:spcBef>
              <a:spcAft>
                <a:spcPts val="6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3-4 </a:t>
            </a:r>
            <a:r>
              <a:rPr lang="it-IT" b="1" i="1" dirty="0" smtClean="0">
                <a:solidFill>
                  <a:srgbClr val="006699"/>
                </a:solidFill>
                <a:latin typeface="Book Antiqua" pitchFamily="18" charset="0"/>
              </a:rPr>
              <a:t>task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 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di comprensione della lettura per il livello A1 e 3-4 </a:t>
            </a:r>
            <a:r>
              <a:rPr lang="it-IT" b="1" i="1" dirty="0">
                <a:solidFill>
                  <a:srgbClr val="006699"/>
                </a:solidFill>
                <a:latin typeface="Book Antiqua" pitchFamily="18" charset="0"/>
              </a:rPr>
              <a:t>task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 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per il livello A2  (durata 40 min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.)</a:t>
            </a:r>
            <a:endParaRPr lang="it-IT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639763" lvl="1" indent="-182563"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3-4 </a:t>
            </a:r>
            <a:r>
              <a:rPr lang="it-IT" b="1" i="1" dirty="0" smtClean="0">
                <a:solidFill>
                  <a:srgbClr val="006699"/>
                </a:solidFill>
                <a:latin typeface="Book Antiqua" pitchFamily="18" charset="0"/>
              </a:rPr>
              <a:t>task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 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di comprensione dell’ascolto per il livello A1 e 3-4 </a:t>
            </a:r>
            <a:r>
              <a:rPr lang="it-IT" b="1" i="1" dirty="0" smtClean="0">
                <a:solidFill>
                  <a:srgbClr val="006699"/>
                </a:solidFill>
                <a:latin typeface="Book Antiqua" pitchFamily="18" charset="0"/>
              </a:rPr>
              <a:t>task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 per 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il livello A2 (durata 40 min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.)</a:t>
            </a:r>
            <a:endParaRPr lang="it-IT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639763" lvl="1" indent="-182563">
              <a:spcBef>
                <a:spcPts val="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i="1" dirty="0">
                <a:solidFill>
                  <a:srgbClr val="FF0000"/>
                </a:solidFill>
                <a:latin typeface="Book Antiqua" pitchFamily="18" charset="0"/>
              </a:rPr>
              <a:t>Task</a:t>
            </a:r>
            <a:r>
              <a:rPr lang="it-IT" b="1" dirty="0">
                <a:solidFill>
                  <a:srgbClr val="FF0000"/>
                </a:solidFill>
                <a:latin typeface="Book Antiqua" pitchFamily="18" charset="0"/>
              </a:rPr>
              <a:t> di lettura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: 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lunghezza massima 220 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parole 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e 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da 3 a 8 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quesiti</a:t>
            </a:r>
            <a:endParaRPr lang="it-IT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639763" lvl="1" indent="-182563">
              <a:spcBef>
                <a:spcPts val="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i="1" dirty="0">
                <a:solidFill>
                  <a:srgbClr val="FF0000"/>
                </a:solidFill>
                <a:latin typeface="Book Antiqua" pitchFamily="18" charset="0"/>
              </a:rPr>
              <a:t>Task</a:t>
            </a:r>
            <a:r>
              <a:rPr lang="it-IT" b="1" dirty="0">
                <a:solidFill>
                  <a:srgbClr val="FF0000"/>
                </a:solidFill>
                <a:latin typeface="Book Antiqua" pitchFamily="18" charset="0"/>
              </a:rPr>
              <a:t> di ascolto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: brano di 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durata massimo fino 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2 minuti 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con numero di quesiti per ciascun </a:t>
            </a:r>
            <a:r>
              <a:rPr lang="it-IT" b="1" i="1" dirty="0" smtClean="0">
                <a:solidFill>
                  <a:srgbClr val="006699"/>
                </a:solidFill>
                <a:latin typeface="Book Antiqua" pitchFamily="18" charset="0"/>
              </a:rPr>
              <a:t>task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 da 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3 a 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8</a:t>
            </a:r>
            <a:endParaRPr lang="it-IT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400050" lvl="1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</a:pPr>
            <a:endParaRPr lang="it-IT" dirty="0">
              <a:latin typeface="Book Antiqua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11560" y="333375"/>
            <a:ext cx="8231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Inglese </a:t>
            </a:r>
            <a:r>
              <a:rPr lang="mr-IN" sz="2400" b="1" dirty="0" smtClean="0">
                <a:solidFill>
                  <a:srgbClr val="006699"/>
                </a:solidFill>
                <a:latin typeface="Book Antiqua" pitchFamily="18" charset="0"/>
              </a:rPr>
              <a:t>–</a:t>
            </a: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 terza secondaria di primo grado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 rot="-5400000">
            <a:off x="-1842299" y="4110130"/>
            <a:ext cx="4317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III secondaria di </a:t>
            </a:r>
            <a:r>
              <a:rPr lang="it-IT" b="1" smtClean="0">
                <a:solidFill>
                  <a:srgbClr val="006699"/>
                </a:solidFill>
                <a:latin typeface="Book Antiqua" pitchFamily="18" charset="0"/>
              </a:rPr>
              <a:t>primo grado (grado 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703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965200" y="1824335"/>
            <a:ext cx="7646988" cy="354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endParaRPr lang="it-IT" sz="2400" dirty="0" smtClean="0">
              <a:solidFill>
                <a:srgbClr val="006699"/>
              </a:solidFill>
              <a:latin typeface="Book Antiqua" pitchFamily="18" charset="0"/>
            </a:endParaRPr>
          </a:p>
          <a:p>
            <a:pPr marL="0" lvl="1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</a:pPr>
            <a:r>
              <a:rPr lang="it-IT" sz="2400" dirty="0" smtClean="0">
                <a:solidFill>
                  <a:srgbClr val="006699"/>
                </a:solidFill>
                <a:latin typeface="Book Antiqua" pitchFamily="18" charset="0"/>
              </a:rPr>
              <a:t>Correzione della prova: </a:t>
            </a:r>
            <a:r>
              <a:rPr lang="it-IT" sz="2400" b="1" dirty="0">
                <a:solidFill>
                  <a:srgbClr val="006699"/>
                </a:solidFill>
                <a:latin typeface="Book Antiqua" pitchFamily="18" charset="0"/>
              </a:rPr>
              <a:t>totalmente </a:t>
            </a:r>
            <a:r>
              <a:rPr lang="it-IT" sz="2400" b="1" dirty="0">
                <a:solidFill>
                  <a:srgbClr val="FF0000"/>
                </a:solidFill>
                <a:latin typeface="Book Antiqua" pitchFamily="18" charset="0"/>
              </a:rPr>
              <a:t>centralizzata</a:t>
            </a:r>
          </a:p>
          <a:p>
            <a:pPr marL="182563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endParaRPr lang="it-IT" sz="2400" dirty="0" smtClean="0">
              <a:solidFill>
                <a:srgbClr val="006699"/>
              </a:solidFill>
              <a:latin typeface="Book Antiqua" pitchFamily="18" charset="0"/>
            </a:endParaRPr>
          </a:p>
          <a:p>
            <a:pPr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</a:pPr>
            <a:r>
              <a:rPr lang="it-IT" sz="2400" dirty="0" smtClean="0">
                <a:solidFill>
                  <a:srgbClr val="006699"/>
                </a:solidFill>
                <a:latin typeface="Book Antiqua" pitchFamily="18" charset="0"/>
              </a:rPr>
              <a:t>Trasmissione dei dati all’INVALSI:</a:t>
            </a:r>
          </a:p>
          <a:p>
            <a:pPr marL="639763" lvl="1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  <a:latin typeface="Book Antiqua" pitchFamily="18" charset="0"/>
              </a:rPr>
              <a:t>automatica</a:t>
            </a:r>
            <a:endParaRPr lang="it-IT" sz="2400" b="1" dirty="0">
              <a:solidFill>
                <a:srgbClr val="FF0000"/>
              </a:solidFill>
              <a:latin typeface="Book Antiqua" pitchFamily="18" charset="0"/>
            </a:endParaRPr>
          </a:p>
          <a:p>
            <a:pPr marL="639763" lvl="1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  <a:latin typeface="Book Antiqua" pitchFamily="18" charset="0"/>
              </a:rPr>
              <a:t>contestuale alla chiusura della prova </a:t>
            </a: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da parte dello studente (o in seguito all’esaurimento del tempo previsto per la prova)</a:t>
            </a:r>
          </a:p>
          <a:p>
            <a:pPr marL="400050" lvl="1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</a:pPr>
            <a:endParaRPr lang="it-IT" sz="2400" dirty="0">
              <a:latin typeface="Book Antiqua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11560" y="333375"/>
            <a:ext cx="8231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Trasmissione dei dati e correzione delle prove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 rot="-5400000">
            <a:off x="-1842299" y="4110130"/>
            <a:ext cx="4317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III secondaria di </a:t>
            </a:r>
            <a:r>
              <a:rPr lang="it-IT" b="1" smtClean="0">
                <a:solidFill>
                  <a:srgbClr val="006699"/>
                </a:solidFill>
                <a:latin typeface="Book Antiqua" pitchFamily="18" charset="0"/>
              </a:rPr>
              <a:t>primo grado (grado 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121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965199" y="1546622"/>
            <a:ext cx="7877547" cy="4618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3000"/>
              </a:spcAft>
              <a:buClr>
                <a:srgbClr val="006699"/>
              </a:buClr>
            </a:pP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Requisito per l’ammissione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all’esame di Stato, indipendentemente dall’esito (art. 7, c. 4 del D. </a:t>
            </a:r>
            <a:r>
              <a:rPr lang="it-IT" sz="2000" b="1" dirty="0" err="1" smtClean="0">
                <a:solidFill>
                  <a:srgbClr val="006699"/>
                </a:solidFill>
                <a:latin typeface="Book Antiqua" pitchFamily="18" charset="0"/>
              </a:rPr>
              <a:t>Lgs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. 62/2017)</a:t>
            </a:r>
            <a:endParaRPr lang="it-IT" sz="2000" b="1" dirty="0">
              <a:solidFill>
                <a:srgbClr val="006699"/>
              </a:solidFill>
              <a:latin typeface="Book Antiqua" pitchFamily="18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006699"/>
              </a:buClr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Confluenza dell’esito delle prove INVALSI nella </a:t>
            </a: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certificazione delle competenze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in livelli 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descrittivi (art. 9, c. 3, lettera </a:t>
            </a:r>
            <a:r>
              <a:rPr lang="it-IT" sz="2000" b="1" i="1" dirty="0" err="1">
                <a:solidFill>
                  <a:srgbClr val="006699"/>
                </a:solidFill>
                <a:latin typeface="Book Antiqua" pitchFamily="18" charset="0"/>
              </a:rPr>
              <a:t>f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 del D. </a:t>
            </a:r>
            <a:r>
              <a:rPr lang="it-IT" sz="2000" b="1" dirty="0" err="1">
                <a:solidFill>
                  <a:srgbClr val="006699"/>
                </a:solidFill>
                <a:latin typeface="Book Antiqua" pitchFamily="18" charset="0"/>
              </a:rPr>
              <a:t>Lgs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. 62/2017 e art. 4 del D.M. 742 del 3.10.2017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) distinti per: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Clr>
                <a:srgbClr val="006699"/>
              </a:buClr>
              <a:buFont typeface="Wingdings" charset="2"/>
              <a:buChar char="ü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Italiano (6 livelli),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Clr>
                <a:srgbClr val="006699"/>
              </a:buClr>
              <a:buFont typeface="Wingdings" charset="2"/>
              <a:buChar char="ü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Matematica (6 livelli),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Clr>
                <a:srgbClr val="006699"/>
              </a:buClr>
              <a:buFont typeface="Wingdings" charset="2"/>
              <a:buChar char="ü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Inglese: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Clr>
                <a:srgbClr val="006699"/>
              </a:buClr>
              <a:buFont typeface="Wingdings" charset="2"/>
              <a:buChar char="Ø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lettura (4 livelli)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Clr>
                <a:srgbClr val="006699"/>
              </a:buClr>
              <a:buFont typeface="Wingdings" charset="2"/>
              <a:buChar char="Ø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ascolto 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(4 livelli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11560" y="333375"/>
            <a:ext cx="8231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Le prove INVALSI e l’esame di Stato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 rot="-5400000">
            <a:off x="-1842299" y="4110130"/>
            <a:ext cx="4317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III secondaria di </a:t>
            </a:r>
            <a:r>
              <a:rPr lang="it-IT" b="1" smtClean="0">
                <a:solidFill>
                  <a:srgbClr val="006699"/>
                </a:solidFill>
                <a:latin typeface="Book Antiqua" pitchFamily="18" charset="0"/>
              </a:rPr>
              <a:t>primo grado (grado 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72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684213" y="333375"/>
            <a:ext cx="712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Il decreto legislativo n. 62 del 13 aprile 2017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2"/>
          <p:cNvSpPr txBox="1"/>
          <p:nvPr/>
        </p:nvSpPr>
        <p:spPr>
          <a:xfrm>
            <a:off x="863321" y="1387481"/>
            <a:ext cx="777686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Le «due valutazioni» </a:t>
            </a:r>
          </a:p>
          <a:p>
            <a:pPr algn="ctr"/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presenti nel decreto 62/2017:</a:t>
            </a:r>
          </a:p>
          <a:p>
            <a:pPr algn="ctr"/>
            <a:endParaRPr lang="it-IT" sz="2800" b="1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La </a:t>
            </a:r>
            <a:r>
              <a:rPr lang="it-IT" sz="2800" b="1" dirty="0" smtClean="0">
                <a:solidFill>
                  <a:srgbClr val="FF0000"/>
                </a:solidFill>
                <a:latin typeface="Book Antiqua" pitchFamily="18" charset="0"/>
              </a:rPr>
              <a:t>valutazione scolastica «interna» 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alla scuola;</a:t>
            </a:r>
          </a:p>
          <a:p>
            <a:pPr marL="514350" indent="-514350">
              <a:buFont typeface="+mj-lt"/>
              <a:buAutoNum type="arabicParenR"/>
            </a:pP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La </a:t>
            </a:r>
            <a:r>
              <a:rPr lang="it-IT" sz="2800" b="1" dirty="0" smtClean="0">
                <a:solidFill>
                  <a:srgbClr val="FF0000"/>
                </a:solidFill>
                <a:latin typeface="Book Antiqua" pitchFamily="18" charset="0"/>
              </a:rPr>
              <a:t>valutazione scolastica «esterna» 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alla scuola: il sistema delle prove nazionali standardizzate.</a:t>
            </a:r>
            <a:endParaRPr lang="it-IT" sz="28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863321" y="5262441"/>
            <a:ext cx="77768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Queste due valutazioni </a:t>
            </a:r>
            <a:r>
              <a:rPr lang="it-IT" sz="2800" b="1" dirty="0" smtClean="0">
                <a:solidFill>
                  <a:srgbClr val="FF0000"/>
                </a:solidFill>
                <a:latin typeface="Book Antiqua" pitchFamily="18" charset="0"/>
              </a:rPr>
              <a:t>hanno funzioni diverse e complementari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390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875557" y="1678458"/>
            <a:ext cx="7877547" cy="4126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Aft>
                <a:spcPts val="1200"/>
              </a:spcAft>
              <a:buFont typeface="Wingdings" charset="2"/>
              <a:buChar char="Ø"/>
            </a:pPr>
            <a:r>
              <a:rPr lang="it-IT" sz="2400" b="1" dirty="0">
                <a:solidFill>
                  <a:srgbClr val="006699"/>
                </a:solidFill>
                <a:latin typeface="Book Antiqua" pitchFamily="18" charset="0"/>
              </a:rPr>
              <a:t>[</a:t>
            </a:r>
            <a:r>
              <a:rPr lang="it-IT" sz="2400" b="1" dirty="0">
                <a:solidFill>
                  <a:srgbClr val="FF0000"/>
                </a:solidFill>
                <a:latin typeface="Book Antiqua" pitchFamily="18" charset="0"/>
              </a:rPr>
              <a:t>19.02.2018 – 01.03.2018</a:t>
            </a:r>
            <a:r>
              <a:rPr lang="it-IT" sz="2400" b="1" dirty="0">
                <a:solidFill>
                  <a:srgbClr val="006699"/>
                </a:solidFill>
                <a:latin typeface="Book Antiqua" pitchFamily="18" charset="0"/>
              </a:rPr>
              <a:t>] verifica da parte delle scuole </a:t>
            </a: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nell’area </a:t>
            </a:r>
            <a:r>
              <a:rPr lang="it-IT" sz="2400" b="1" dirty="0">
                <a:solidFill>
                  <a:srgbClr val="006699"/>
                </a:solidFill>
                <a:latin typeface="Book Antiqua" pitchFamily="18" charset="0"/>
              </a:rPr>
              <a:t>riservata alla segreteria scolastica dell’</a:t>
            </a:r>
            <a:r>
              <a:rPr lang="it-IT" sz="2400" b="1" i="1" dirty="0">
                <a:solidFill>
                  <a:srgbClr val="006699"/>
                </a:solidFill>
                <a:latin typeface="Book Antiqua" pitchFamily="18" charset="0"/>
              </a:rPr>
              <a:t>elenco</a:t>
            </a:r>
            <a:r>
              <a:rPr lang="it-IT" sz="2400" b="1" dirty="0">
                <a:solidFill>
                  <a:srgbClr val="006699"/>
                </a:solidFill>
                <a:latin typeface="Book Antiqua" pitchFamily="18" charset="0"/>
              </a:rPr>
              <a:t> </a:t>
            </a:r>
            <a:r>
              <a:rPr lang="it-IT" sz="2400" b="1" i="1" dirty="0">
                <a:solidFill>
                  <a:srgbClr val="006699"/>
                </a:solidFill>
                <a:latin typeface="Book Antiqua" pitchFamily="18" charset="0"/>
              </a:rPr>
              <a:t>degli studenti </a:t>
            </a:r>
            <a:r>
              <a:rPr lang="it-IT" sz="2400" b="1" dirty="0">
                <a:solidFill>
                  <a:srgbClr val="006699"/>
                </a:solidFill>
                <a:latin typeface="Book Antiqua" pitchFamily="18" charset="0"/>
              </a:rPr>
              <a:t>che devono sostenere le prove. </a:t>
            </a: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 Indicazione degli adattamenti per DVA e DSA; </a:t>
            </a:r>
            <a:endParaRPr lang="it-IT" sz="2400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342900" indent="-342900">
              <a:buFont typeface="Wingdings" charset="2"/>
              <a:buChar char="Ø"/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[</a:t>
            </a:r>
            <a:r>
              <a:rPr lang="it-IT" sz="2400" b="1" dirty="0">
                <a:solidFill>
                  <a:srgbClr val="FF0000"/>
                </a:solidFill>
                <a:latin typeface="Book Antiqua" pitchFamily="18" charset="0"/>
              </a:rPr>
              <a:t>05.03.2018 – 09.03.2018</a:t>
            </a:r>
            <a:r>
              <a:rPr lang="it-IT" sz="2400" b="1" dirty="0">
                <a:solidFill>
                  <a:srgbClr val="006699"/>
                </a:solidFill>
                <a:latin typeface="Book Antiqua" pitchFamily="18" charset="0"/>
              </a:rPr>
              <a:t>] convalida </a:t>
            </a:r>
            <a:r>
              <a:rPr lang="it-IT" sz="2400" b="1" u="sng" dirty="0">
                <a:solidFill>
                  <a:srgbClr val="006699"/>
                </a:solidFill>
                <a:latin typeface="Book Antiqua" pitchFamily="18" charset="0"/>
              </a:rPr>
              <a:t>definitiva</a:t>
            </a:r>
            <a:r>
              <a:rPr lang="it-IT" sz="2400" b="1" dirty="0">
                <a:solidFill>
                  <a:srgbClr val="006699"/>
                </a:solidFill>
                <a:latin typeface="Book Antiqua" pitchFamily="18" charset="0"/>
              </a:rPr>
              <a:t> dell’elenco studenti da parte delle scuole, eventualmente modificato in base alle informazioni trasmesse dal SIDI all’INVALSI in seguito alle variazioni apportate dalla </a:t>
            </a: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segreteria</a:t>
            </a:r>
            <a:endParaRPr lang="it-IT" sz="2400" b="1" dirty="0">
              <a:solidFill>
                <a:srgbClr val="006699"/>
              </a:solidFill>
              <a:latin typeface="Book Antiqua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11560" y="333375"/>
            <a:ext cx="8231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L’elenco </a:t>
            </a: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studenti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 rot="-5400000">
            <a:off x="-1842299" y="4110130"/>
            <a:ext cx="4317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III secondaria di primo grado (grado 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375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965200" y="1762683"/>
            <a:ext cx="7877547" cy="4126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6699"/>
              </a:buClr>
            </a:pPr>
            <a:r>
              <a:rPr lang="it-IT" sz="2400" b="1" dirty="0">
                <a:solidFill>
                  <a:srgbClr val="006699"/>
                </a:solidFill>
                <a:latin typeface="Book Antiqua" pitchFamily="18" charset="0"/>
              </a:rPr>
              <a:t>Nell’area </a:t>
            </a: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riservata della scuola sul sito dell’INVALSI è possibile </a:t>
            </a:r>
            <a:r>
              <a:rPr lang="it-IT" sz="2400" b="1" dirty="0" smtClean="0">
                <a:solidFill>
                  <a:srgbClr val="FF0000"/>
                </a:solidFill>
                <a:latin typeface="Book Antiqua" pitchFamily="18" charset="0"/>
              </a:rPr>
              <a:t>monitorare</a:t>
            </a: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 a cadenza infrasettimanale lo svolgimento delle prove INVALSI a livello di singolo studente</a:t>
            </a:r>
            <a:endParaRPr lang="it-IT" sz="2400" b="1" dirty="0">
              <a:solidFill>
                <a:srgbClr val="006699"/>
              </a:solidFill>
              <a:latin typeface="Book Antiqua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6699"/>
              </a:buClr>
            </a:pPr>
            <a:endParaRPr lang="it-IT" sz="2400" b="1" dirty="0">
              <a:solidFill>
                <a:srgbClr val="006699"/>
              </a:solidFill>
              <a:latin typeface="Book Antiqua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6699"/>
              </a:buClr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Entro la fine dell’anno scolastico, prima dello scrutinio di ammissione all’esame di Stato, la scuola può </a:t>
            </a:r>
            <a:r>
              <a:rPr lang="it-IT" sz="2400" b="1" dirty="0" smtClean="0">
                <a:solidFill>
                  <a:srgbClr val="FF0000"/>
                </a:solidFill>
                <a:latin typeface="Book Antiqua" pitchFamily="18" charset="0"/>
              </a:rPr>
              <a:t>scaricare la certificazione delle competenze</a:t>
            </a: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 di cui all’art. 4, c. 2 (Italiano e Matematica) e c. 3 (Inglese) del D.M. 742/2017 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11560" y="333375"/>
            <a:ext cx="8231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Svolgimento e esito delle prove INVALSI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 rot="-5400000">
            <a:off x="-1842299" y="4110130"/>
            <a:ext cx="4317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III secondaria di primo grado (grado 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258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604839" y="1844824"/>
            <a:ext cx="7875585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0050" lvl="1" algn="ctr">
              <a:spcBef>
                <a:spcPct val="20000"/>
              </a:spcBef>
              <a:spcAft>
                <a:spcPts val="600"/>
              </a:spcAft>
              <a:buClr>
                <a:srgbClr val="006699"/>
              </a:buClr>
            </a:pPr>
            <a:r>
              <a:rPr lang="it-IT" sz="4000" b="1" i="1" cap="small" dirty="0" smtClean="0">
                <a:solidFill>
                  <a:srgbClr val="006699"/>
                </a:solidFill>
                <a:latin typeface="Book Antiqua" pitchFamily="18" charset="0"/>
              </a:rPr>
              <a:t>La partecipazione alle prove INVALSI degli alunni con disabilità o con disturbi specifici di apprendimento (DSA)</a:t>
            </a:r>
            <a:endParaRPr lang="it-IT" sz="4000" b="1" i="1" cap="small" dirty="0">
              <a:solidFill>
                <a:srgbClr val="006699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51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683568" y="836712"/>
            <a:ext cx="7646988" cy="5733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006699"/>
              </a:buClr>
            </a:pPr>
            <a:r>
              <a:rPr lang="it-IT" u="sng" dirty="0" smtClean="0">
                <a:solidFill>
                  <a:srgbClr val="006699"/>
                </a:solidFill>
                <a:latin typeface="Book Antiqua" pitchFamily="18" charset="0"/>
              </a:rPr>
              <a:t>Riferimento normativo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: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 </a:t>
            </a:r>
          </a:p>
          <a:p>
            <a:pPr marL="639763" lvl="1" indent="-182563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art. 11, c. 4 del D. </a:t>
            </a:r>
            <a:r>
              <a:rPr lang="it-IT" b="1" dirty="0" err="1" smtClean="0">
                <a:solidFill>
                  <a:srgbClr val="006699"/>
                </a:solidFill>
                <a:latin typeface="Book Antiqua" pitchFamily="18" charset="0"/>
              </a:rPr>
              <a:t>Lgs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. 62/2017</a:t>
            </a:r>
          </a:p>
          <a:p>
            <a:pPr marL="639763" lvl="1" indent="-182563">
              <a:spcBef>
                <a:spcPct val="20000"/>
              </a:spcBef>
              <a:spcAft>
                <a:spcPts val="24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Nota MIUR 1865 del 10.10.2017</a:t>
            </a:r>
            <a:endParaRPr lang="it-IT" b="1" u="sng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rgbClr val="006699"/>
              </a:buClr>
            </a:pPr>
            <a:r>
              <a:rPr lang="it-IT" b="1" u="sng" dirty="0" smtClean="0">
                <a:solidFill>
                  <a:srgbClr val="FF0000"/>
                </a:solidFill>
                <a:latin typeface="Book Antiqua" pitchFamily="18" charset="0"/>
              </a:rPr>
              <a:t>In base al PEI:</a:t>
            </a:r>
            <a:endParaRPr lang="it-IT" b="1" u="sng" dirty="0">
              <a:solidFill>
                <a:srgbClr val="FF0000"/>
              </a:solidFill>
              <a:latin typeface="Book Antiqua" pitchFamily="18" charset="0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rgbClr val="006699"/>
              </a:buClr>
            </a:pPr>
            <a:r>
              <a:rPr lang="it-IT" b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it-IT" b="1" dirty="0" smtClean="0">
                <a:solidFill>
                  <a:srgbClr val="FF0000"/>
                </a:solidFill>
                <a:latin typeface="Book Antiqua" pitchFamily="18" charset="0"/>
              </a:rPr>
              <a:t>  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- </a:t>
            </a:r>
            <a:r>
              <a:rPr lang="it-IT" u="sng" dirty="0" smtClean="0">
                <a:solidFill>
                  <a:srgbClr val="006699"/>
                </a:solidFill>
                <a:latin typeface="Book Antiqua" pitchFamily="18" charset="0"/>
              </a:rPr>
              <a:t>Misure </a:t>
            </a:r>
            <a:r>
              <a:rPr lang="it-IT" b="1" u="sng" dirty="0" smtClean="0">
                <a:solidFill>
                  <a:srgbClr val="FF0000"/>
                </a:solidFill>
                <a:latin typeface="Book Antiqua" pitchFamily="18" charset="0"/>
              </a:rPr>
              <a:t>compensative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: </a:t>
            </a:r>
          </a:p>
          <a:p>
            <a:pPr marL="639763" lvl="1" indent="-182563">
              <a:spcBef>
                <a:spcPts val="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tempo aggiuntivo (fino a 15 min. per ciascuna prova)</a:t>
            </a:r>
          </a:p>
          <a:p>
            <a:pPr marL="639763" lvl="1" indent="-182563">
              <a:spcBef>
                <a:spcPts val="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donatore di voce per l’ascolto individuale in audio-cuffia</a:t>
            </a:r>
          </a:p>
          <a:p>
            <a:pPr marL="639763" lvl="1" indent="-182563">
              <a:spcBef>
                <a:spcPts val="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calcolatrice</a:t>
            </a:r>
          </a:p>
          <a:p>
            <a:pPr marL="639763" lvl="1" indent="-182563">
              <a:spcBef>
                <a:spcPts val="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dizionario</a:t>
            </a:r>
          </a:p>
          <a:p>
            <a:pPr marL="639763" lvl="1" indent="-182563">
              <a:spcBef>
                <a:spcPts val="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ingrandimento</a:t>
            </a:r>
          </a:p>
          <a:p>
            <a:pPr marL="639763" lvl="1" indent="-182563">
              <a:spcBef>
                <a:spcPts val="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adattamento prova per alunni sordi (formato word)</a:t>
            </a:r>
          </a:p>
          <a:p>
            <a:pPr marL="639763" lvl="1" indent="-182563">
              <a:spcBef>
                <a:spcPts val="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Braille (per Italiano e Matematica)</a:t>
            </a:r>
            <a:endParaRPr lang="it-IT" b="1" dirty="0">
              <a:solidFill>
                <a:srgbClr val="006699"/>
              </a:solidFill>
              <a:latin typeface="Book Antiqua" pitchFamily="18" charset="0"/>
            </a:endParaRPr>
          </a:p>
          <a:p>
            <a:pPr>
              <a:spcBef>
                <a:spcPts val="1176"/>
              </a:spcBef>
              <a:buClr>
                <a:srgbClr val="006699"/>
              </a:buClr>
            </a:pP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   - </a:t>
            </a:r>
            <a:r>
              <a:rPr lang="it-IT" u="sng" dirty="0" smtClean="0">
                <a:solidFill>
                  <a:srgbClr val="006699"/>
                </a:solidFill>
                <a:latin typeface="Book Antiqua" pitchFamily="18" charset="0"/>
              </a:rPr>
              <a:t>Misure </a:t>
            </a:r>
            <a:r>
              <a:rPr lang="it-IT" b="1" u="sng" dirty="0" smtClean="0">
                <a:solidFill>
                  <a:srgbClr val="FF0000"/>
                </a:solidFill>
                <a:latin typeface="Book Antiqua" pitchFamily="18" charset="0"/>
              </a:rPr>
              <a:t>dispensative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: </a:t>
            </a:r>
            <a:endParaRPr lang="it-IT" dirty="0">
              <a:solidFill>
                <a:srgbClr val="006699"/>
              </a:solidFill>
              <a:latin typeface="Book Antiqua" pitchFamily="18" charset="0"/>
            </a:endParaRPr>
          </a:p>
          <a:p>
            <a:pPr marL="639763" lvl="1" indent="-182563">
              <a:spcBef>
                <a:spcPts val="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esonero da una o più prove</a:t>
            </a:r>
          </a:p>
          <a:p>
            <a:pPr marL="639763" lvl="1" indent="-182563">
              <a:spcBef>
                <a:spcPts val="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per Inglese: esonero anche solo da una delle due parti (ascolto o lettura) della prova</a:t>
            </a:r>
            <a:endParaRPr lang="it-IT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400050" lvl="1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</a:pPr>
            <a:endParaRPr lang="it-IT" dirty="0">
              <a:latin typeface="Book Antiqua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11560" y="333375"/>
            <a:ext cx="8231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Allievi con disabilità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54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683568" y="1079425"/>
            <a:ext cx="7646988" cy="5733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006699"/>
              </a:buClr>
            </a:pPr>
            <a:r>
              <a:rPr lang="it-IT" u="sng" dirty="0" smtClean="0">
                <a:solidFill>
                  <a:srgbClr val="006699"/>
                </a:solidFill>
                <a:latin typeface="Book Antiqua" pitchFamily="18" charset="0"/>
              </a:rPr>
              <a:t>Riferimento normativo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: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 </a:t>
            </a:r>
          </a:p>
          <a:p>
            <a:pPr marL="639763" lvl="1" indent="-182563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art. 11, c. 14 del D. </a:t>
            </a:r>
            <a:r>
              <a:rPr lang="it-IT" b="1" dirty="0" err="1" smtClean="0">
                <a:solidFill>
                  <a:srgbClr val="006699"/>
                </a:solidFill>
                <a:latin typeface="Book Antiqua" pitchFamily="18" charset="0"/>
              </a:rPr>
              <a:t>Lgs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. 62/2017</a:t>
            </a:r>
          </a:p>
          <a:p>
            <a:pPr marL="639763" lvl="1" indent="-182563">
              <a:spcBef>
                <a:spcPct val="20000"/>
              </a:spcBef>
              <a:spcAft>
                <a:spcPts val="18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Nota MIUR 1865 del 10.10.2017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rgbClr val="006699"/>
              </a:buClr>
            </a:pPr>
            <a:r>
              <a:rPr lang="it-IT" b="1" u="sng" dirty="0">
                <a:solidFill>
                  <a:srgbClr val="FF0000"/>
                </a:solidFill>
                <a:latin typeface="Book Antiqua" pitchFamily="18" charset="0"/>
              </a:rPr>
              <a:t>In base al </a:t>
            </a:r>
            <a:r>
              <a:rPr lang="it-IT" b="1" u="sng" dirty="0" smtClean="0">
                <a:solidFill>
                  <a:srgbClr val="FF0000"/>
                </a:solidFill>
                <a:latin typeface="Book Antiqua" pitchFamily="18" charset="0"/>
              </a:rPr>
              <a:t>PDP:</a:t>
            </a:r>
            <a:endParaRPr lang="it-IT" b="1" dirty="0" smtClean="0">
              <a:solidFill>
                <a:srgbClr val="006699"/>
              </a:solidFill>
              <a:latin typeface="Book Antiqua" pitchFamily="18" charset="0"/>
            </a:endParaRPr>
          </a:p>
          <a:p>
            <a:pPr>
              <a:spcBef>
                <a:spcPts val="576"/>
              </a:spcBef>
              <a:buClr>
                <a:srgbClr val="006699"/>
              </a:buClr>
            </a:pP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   - </a:t>
            </a:r>
            <a:r>
              <a:rPr lang="it-IT" u="sng" dirty="0" smtClean="0">
                <a:solidFill>
                  <a:srgbClr val="006699"/>
                </a:solidFill>
                <a:latin typeface="Book Antiqua" pitchFamily="18" charset="0"/>
              </a:rPr>
              <a:t>Misure </a:t>
            </a:r>
            <a:r>
              <a:rPr lang="it-IT" b="1" u="sng" dirty="0" smtClean="0">
                <a:solidFill>
                  <a:srgbClr val="FF0000"/>
                </a:solidFill>
                <a:latin typeface="Book Antiqua" pitchFamily="18" charset="0"/>
              </a:rPr>
              <a:t>compensative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: </a:t>
            </a:r>
          </a:p>
          <a:p>
            <a:pPr marL="639763" lvl="1" indent="-182563">
              <a:spcBef>
                <a:spcPts val="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tempo aggiuntivo (fino a 15 min. per ciascuna prova)</a:t>
            </a:r>
          </a:p>
          <a:p>
            <a:pPr marL="639763" lvl="1" indent="-182563">
              <a:spcBef>
                <a:spcPts val="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dizionario</a:t>
            </a:r>
          </a:p>
          <a:p>
            <a:pPr marL="639763" lvl="1" indent="-182563">
              <a:spcBef>
                <a:spcPts val="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donatore di voce per l’ascolto individuale in audio-cuffia</a:t>
            </a:r>
          </a:p>
          <a:p>
            <a:pPr marL="639763" lvl="1" indent="-182563">
              <a:spcBef>
                <a:spcPts val="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calcolatrice</a:t>
            </a:r>
          </a:p>
          <a:p>
            <a:pPr>
              <a:spcBef>
                <a:spcPts val="1176"/>
              </a:spcBef>
              <a:buClr>
                <a:srgbClr val="006699"/>
              </a:buClr>
            </a:pPr>
            <a:r>
              <a:rPr lang="it-IT" dirty="0">
                <a:solidFill>
                  <a:srgbClr val="006699"/>
                </a:solidFill>
                <a:latin typeface="Book Antiqua" pitchFamily="18" charset="0"/>
              </a:rPr>
              <a:t> - </a:t>
            </a:r>
            <a:r>
              <a:rPr lang="it-IT" u="sng" dirty="0" smtClean="0">
                <a:solidFill>
                  <a:srgbClr val="006699"/>
                </a:solidFill>
                <a:latin typeface="Book Antiqua" pitchFamily="18" charset="0"/>
              </a:rPr>
              <a:t>Misure </a:t>
            </a:r>
            <a:r>
              <a:rPr lang="it-IT" b="1" u="sng" dirty="0" smtClean="0">
                <a:solidFill>
                  <a:srgbClr val="FF0000"/>
                </a:solidFill>
                <a:latin typeface="Book Antiqua" pitchFamily="18" charset="0"/>
              </a:rPr>
              <a:t>dispensative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: </a:t>
            </a:r>
            <a:endParaRPr lang="it-IT" dirty="0">
              <a:solidFill>
                <a:srgbClr val="006699"/>
              </a:solidFill>
              <a:latin typeface="Book Antiqua" pitchFamily="18" charset="0"/>
            </a:endParaRPr>
          </a:p>
          <a:p>
            <a:pPr marL="639763" lvl="1" indent="-182563">
              <a:spcBef>
                <a:spcPts val="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esonero dalla prova nazionale di lingua Inglese per gli alunni con DSA dispensati dalla prova scritta di lingua straniera o esonerati dall’insegnamento della lingua straniera</a:t>
            </a:r>
          </a:p>
          <a:p>
            <a:pPr marL="400050" lvl="1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</a:pPr>
            <a:endParaRPr lang="it-IT" dirty="0">
              <a:latin typeface="Book Antiqua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11560" y="333375"/>
            <a:ext cx="8231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Allievi con DSA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39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604839" y="2564904"/>
            <a:ext cx="7875585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0050" lvl="1" algn="ctr">
              <a:spcBef>
                <a:spcPct val="20000"/>
              </a:spcBef>
              <a:spcAft>
                <a:spcPts val="600"/>
              </a:spcAft>
              <a:buClr>
                <a:srgbClr val="006699"/>
              </a:buClr>
            </a:pPr>
            <a:r>
              <a:rPr lang="it-IT" sz="4000" b="1" i="1" cap="small" smtClean="0">
                <a:solidFill>
                  <a:srgbClr val="006699"/>
                </a:solidFill>
                <a:latin typeface="Book Antiqua" pitchFamily="18" charset="0"/>
              </a:rPr>
              <a:t>Casi particolari</a:t>
            </a:r>
            <a:endParaRPr lang="it-IT" sz="4000" b="1" i="1" cap="small" dirty="0">
              <a:solidFill>
                <a:srgbClr val="006699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26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755576" y="764704"/>
            <a:ext cx="7646988" cy="5733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006699"/>
              </a:buClr>
            </a:pPr>
            <a:r>
              <a:rPr lang="it-IT" sz="2000" u="sng" dirty="0" smtClean="0">
                <a:solidFill>
                  <a:srgbClr val="006699"/>
                </a:solidFill>
                <a:latin typeface="Book Antiqua" pitchFamily="18" charset="0"/>
              </a:rPr>
              <a:t>Riferimento normativo</a:t>
            </a:r>
            <a:r>
              <a:rPr lang="it-IT" sz="2000" dirty="0" smtClean="0">
                <a:solidFill>
                  <a:srgbClr val="006699"/>
                </a:solidFill>
                <a:latin typeface="Book Antiqua" pitchFamily="18" charset="0"/>
              </a:rPr>
              <a:t>: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 </a:t>
            </a:r>
          </a:p>
          <a:p>
            <a:pPr marL="639763" lvl="1" indent="-182563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art. 10 del D. </a:t>
            </a:r>
            <a:r>
              <a:rPr lang="it-IT" sz="2000" b="1" dirty="0" err="1" smtClean="0">
                <a:solidFill>
                  <a:srgbClr val="006699"/>
                </a:solidFill>
                <a:latin typeface="Book Antiqua" pitchFamily="18" charset="0"/>
              </a:rPr>
              <a:t>Lgs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. 62/2017</a:t>
            </a:r>
          </a:p>
          <a:p>
            <a:pPr marL="639763" lvl="1" indent="-182563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art. 3 del D.M. 741/2017</a:t>
            </a:r>
          </a:p>
          <a:p>
            <a:pPr marL="639763" lvl="1" indent="-182563"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Nota MIUR 1865 del 10.10.2017</a:t>
            </a:r>
            <a:endParaRPr lang="it-IT" sz="2000" b="1" dirty="0">
              <a:solidFill>
                <a:srgbClr val="006699"/>
              </a:solidFill>
              <a:latin typeface="Book Antiqua" pitchFamily="18" charset="0"/>
            </a:endParaRPr>
          </a:p>
          <a:p>
            <a:pPr>
              <a:spcBef>
                <a:spcPts val="1176"/>
              </a:spcBef>
              <a:buClr>
                <a:srgbClr val="006699"/>
              </a:buClr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I candidati privatisti partecipano alle prove INVALSI della III secondaria di primo grado secondo le seguenti regole:</a:t>
            </a:r>
          </a:p>
          <a:p>
            <a:pPr marL="800100" lvl="1" indent="-342900">
              <a:spcBef>
                <a:spcPts val="1176"/>
              </a:spcBef>
              <a:buClr>
                <a:srgbClr val="006699"/>
              </a:buClr>
              <a:buFont typeface="Arial" charset="0"/>
              <a:buChar char="•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presentazione della </a:t>
            </a: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domanda entro il 20.03.2018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alla scuola in cui sosterranno l’esame di Stato</a:t>
            </a:r>
          </a:p>
          <a:p>
            <a:pPr marL="800100" lvl="1" indent="-342900">
              <a:spcBef>
                <a:spcPts val="1176"/>
              </a:spcBef>
              <a:spcAft>
                <a:spcPts val="1200"/>
              </a:spcAft>
              <a:buClr>
                <a:srgbClr val="006699"/>
              </a:buClr>
              <a:buFont typeface="Arial" charset="0"/>
              <a:buChar char="•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comunicazione all’INVALSI da parte della scuola dell’</a:t>
            </a: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elenco definitivo e non più integrabile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dei candidati privatisti </a:t>
            </a: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entro il 23.03.2018</a:t>
            </a:r>
            <a:endParaRPr lang="it-IT" sz="2000" b="1" dirty="0" smtClean="0">
              <a:solidFill>
                <a:srgbClr val="006699"/>
              </a:solidFill>
              <a:latin typeface="Book Antiqua" pitchFamily="18" charset="0"/>
            </a:endParaRPr>
          </a:p>
          <a:p>
            <a:pPr indent="-57150"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I 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candidati privatisti partecipano alle prove INVALSI della III secondaria di primo grado </a:t>
            </a: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nell’ultima settimana di aprile (dal 23.4.18 al 28.4.18)</a:t>
            </a:r>
            <a:endParaRPr lang="it-IT" sz="2000" b="1" dirty="0">
              <a:solidFill>
                <a:srgbClr val="FF0000"/>
              </a:solidFill>
              <a:latin typeface="Book Antiqua" pitchFamily="18" charset="0"/>
            </a:endParaRPr>
          </a:p>
          <a:p>
            <a:pPr marL="400050" lvl="1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</a:pPr>
            <a:endParaRPr lang="it-IT" sz="2400" dirty="0">
              <a:latin typeface="Book Antiqua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11560" y="333375"/>
            <a:ext cx="8231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Candidati privatisti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 rot="-5400000">
            <a:off x="-1842299" y="4110130"/>
            <a:ext cx="4317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III secondaria di primo grado (grado 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57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672257" y="1196752"/>
            <a:ext cx="8364239" cy="479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Per le alunne e gli alunni risultati assenti </a:t>
            </a: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per gravi </a:t>
            </a:r>
            <a:r>
              <a:rPr lang="it-IT" sz="2000" b="1" dirty="0">
                <a:solidFill>
                  <a:srgbClr val="FF0000"/>
                </a:solidFill>
                <a:latin typeface="Book Antiqua" pitchFamily="18" charset="0"/>
              </a:rPr>
              <a:t>motivi documentati, valutati dal consiglio di classe</a:t>
            </a: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, è </a:t>
            </a:r>
            <a:r>
              <a:rPr lang="it-IT" sz="2000" b="1" dirty="0">
                <a:solidFill>
                  <a:srgbClr val="FF0000"/>
                </a:solidFill>
                <a:latin typeface="Book Antiqua" pitchFamily="18" charset="0"/>
              </a:rPr>
              <a:t>prevista una sessione suppletiva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 per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l’espletamento delle prove (art. 7 c. 4 del D. </a:t>
            </a:r>
            <a:r>
              <a:rPr lang="it-IT" sz="2000" b="1" dirty="0" err="1" smtClean="0">
                <a:solidFill>
                  <a:srgbClr val="006699"/>
                </a:solidFill>
                <a:latin typeface="Book Antiqua" pitchFamily="18" charset="0"/>
              </a:rPr>
              <a:t>Lgs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. 62/2017)</a:t>
            </a:r>
            <a:endParaRPr lang="it-IT" sz="2000" b="1" dirty="0">
              <a:solidFill>
                <a:srgbClr val="006699"/>
              </a:solidFill>
              <a:latin typeface="Book Antiqua" pitchFamily="18" charset="0"/>
            </a:endParaRPr>
          </a:p>
          <a:p>
            <a:pPr>
              <a:spcBef>
                <a:spcPts val="1176"/>
              </a:spcBef>
              <a:buClr>
                <a:srgbClr val="006699"/>
              </a:buClr>
            </a:pPr>
            <a:endParaRPr lang="it-IT" sz="2000" b="1" dirty="0" smtClean="0">
              <a:solidFill>
                <a:srgbClr val="006699"/>
              </a:solidFill>
              <a:latin typeface="Book Antiqua" pitchFamily="18" charset="0"/>
            </a:endParaRPr>
          </a:p>
          <a:p>
            <a:pPr>
              <a:spcBef>
                <a:spcPts val="1176"/>
              </a:spcBef>
              <a:buClr>
                <a:srgbClr val="006699"/>
              </a:buClr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Se l’assenza </a:t>
            </a: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termina entro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la </a:t>
            </a:r>
            <a:r>
              <a:rPr lang="it-IT" sz="2000" b="1" i="1" dirty="0" smtClean="0">
                <a:solidFill>
                  <a:srgbClr val="006699"/>
                </a:solidFill>
                <a:latin typeface="Book Antiqua" pitchFamily="18" charset="0"/>
              </a:rPr>
              <a:t>finestra di somministrazione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assegnata alla scuola, il recupero della prova (o delle prove) avviene senza alcuna necessità di comunicazione all’INVALSI da parte della scuole</a:t>
            </a:r>
          </a:p>
          <a:p>
            <a:pPr>
              <a:spcBef>
                <a:spcPts val="1176"/>
              </a:spcBef>
              <a:buClr>
                <a:srgbClr val="006699"/>
              </a:buClr>
            </a:pPr>
            <a:endParaRPr lang="it-IT" sz="2000" b="1" dirty="0" smtClean="0">
              <a:solidFill>
                <a:srgbClr val="006699"/>
              </a:solidFill>
              <a:latin typeface="Book Antiqua" pitchFamily="18" charset="0"/>
            </a:endParaRPr>
          </a:p>
          <a:p>
            <a:pPr indent="-57150"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Se l’assenza </a:t>
            </a: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si protrae oltre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il periodo di somministrazione 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assegnato alla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scuola, per i soli allievi in possesso dei requisiti di cui all’art. 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7 c. 4 del D. </a:t>
            </a:r>
            <a:r>
              <a:rPr lang="it-IT" sz="2000" b="1" dirty="0" err="1">
                <a:solidFill>
                  <a:srgbClr val="006699"/>
                </a:solidFill>
                <a:latin typeface="Book Antiqua" pitchFamily="18" charset="0"/>
              </a:rPr>
              <a:t>Lgs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.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62/2017, la scuola comunica all’INVALSI su apposito modulo </a:t>
            </a:r>
            <a:r>
              <a:rPr lang="it-IT" sz="2000" b="1" i="1" dirty="0" smtClean="0">
                <a:solidFill>
                  <a:srgbClr val="006699"/>
                </a:solidFill>
                <a:latin typeface="Book Antiqua" pitchFamily="18" charset="0"/>
              </a:rPr>
              <a:t>web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 il nominativo degli allievi che hanno diritto a sostenere la prova suppletiva che si svolgerà nella data comunicata da INVALSI</a:t>
            </a:r>
            <a:endParaRPr lang="it-IT" sz="20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marL="400050" lvl="1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</a:pPr>
            <a:endParaRPr lang="it-IT" sz="2400" dirty="0">
              <a:latin typeface="Book Antiqua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11560" y="333375"/>
            <a:ext cx="8231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Candidati assenti </a:t>
            </a:r>
            <a:r>
              <a:rPr lang="mr-IN" sz="2400" b="1" dirty="0" smtClean="0">
                <a:solidFill>
                  <a:srgbClr val="006699"/>
                </a:solidFill>
                <a:latin typeface="Book Antiqua" pitchFamily="18" charset="0"/>
              </a:rPr>
              <a:t>–</a:t>
            </a: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 sessione suppletiva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 rot="-5400000">
            <a:off x="-1842299" y="4110130"/>
            <a:ext cx="4317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III secondaria di primo grado (grado 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720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672257" y="1515119"/>
            <a:ext cx="8364239" cy="479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Scuole italiane all’estero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(art. 25, c. 2 del D. </a:t>
            </a:r>
            <a:r>
              <a:rPr lang="it-IT" sz="2000" b="1" dirty="0" err="1" smtClean="0">
                <a:solidFill>
                  <a:srgbClr val="006699"/>
                </a:solidFill>
                <a:latin typeface="Book Antiqua" pitchFamily="18" charset="0"/>
              </a:rPr>
              <a:t>Lgs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. 62/2017): l’ammissione 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all’esame di Stato conclusivo del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primo e 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del secondo ciclo di istruzione avviene in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assenza dell’espletamento 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delle prove standardizzate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predisposte dall’INVALSI</a:t>
            </a:r>
          </a:p>
          <a:p>
            <a:endParaRPr lang="it-IT" sz="2000" b="1" dirty="0">
              <a:solidFill>
                <a:srgbClr val="006699"/>
              </a:solidFill>
              <a:latin typeface="Book Antiqua" pitchFamily="18" charset="0"/>
            </a:endParaRPr>
          </a:p>
          <a:p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Percorsi di istruzione degli adulti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(art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.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17 del D.M. 741/2017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):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nelle more di uno specifico decreto del MIUR non sono previste </a:t>
            </a:r>
            <a:r>
              <a:rPr lang="it-IT" sz="2000" b="1" smtClean="0">
                <a:solidFill>
                  <a:srgbClr val="006699"/>
                </a:solidFill>
                <a:latin typeface="Book Antiqua" pitchFamily="18" charset="0"/>
              </a:rPr>
              <a:t>prove INVALSI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per per questa tipologia di percorso d’istruzione</a:t>
            </a:r>
            <a:endParaRPr lang="it-IT" sz="2000" b="1" dirty="0">
              <a:solidFill>
                <a:srgbClr val="006699"/>
              </a:solidFill>
              <a:latin typeface="Book Antiqua" pitchFamily="18" charset="0"/>
            </a:endParaRPr>
          </a:p>
          <a:p>
            <a:endParaRPr lang="it-IT" sz="2000" b="1" dirty="0">
              <a:solidFill>
                <a:srgbClr val="006699"/>
              </a:solidFill>
              <a:latin typeface="Book Antiqua" pitchFamily="18" charset="0"/>
            </a:endParaRPr>
          </a:p>
          <a:p>
            <a:r>
              <a:rPr lang="it-IT" sz="2000" b="1" dirty="0">
                <a:solidFill>
                  <a:srgbClr val="FF0000"/>
                </a:solidFill>
                <a:latin typeface="Book Antiqua" pitchFamily="18" charset="0"/>
              </a:rPr>
              <a:t>Scuole </a:t>
            </a: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in ospedale o istruzione domiciliare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(art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.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22 del 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D. </a:t>
            </a:r>
            <a:r>
              <a:rPr lang="it-IT" sz="2000" b="1" dirty="0" err="1">
                <a:solidFill>
                  <a:srgbClr val="006699"/>
                </a:solidFill>
                <a:latin typeface="Book Antiqua" pitchFamily="18" charset="0"/>
              </a:rPr>
              <a:t>Lgs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. 62/2017):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se possibile, gli allievi svolgono le prove INVALSI presso la struttura ospedaliera secondo il piano didattico personalizzato temporaneo o a domicilio</a:t>
            </a:r>
            <a:endParaRPr lang="it-IT" sz="2000" b="1" dirty="0">
              <a:solidFill>
                <a:srgbClr val="006699"/>
              </a:solidFill>
              <a:latin typeface="Book Antiqua" pitchFamily="18" charset="0"/>
            </a:endParaRPr>
          </a:p>
          <a:p>
            <a:pPr>
              <a:spcBef>
                <a:spcPts val="1176"/>
              </a:spcBef>
              <a:buClr>
                <a:srgbClr val="006699"/>
              </a:buClr>
            </a:pPr>
            <a:endParaRPr lang="it-IT" sz="2000" b="1" dirty="0" smtClean="0">
              <a:solidFill>
                <a:srgbClr val="006699"/>
              </a:solidFill>
              <a:latin typeface="Book Antiqua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11560" y="333375"/>
            <a:ext cx="8231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Altri casi particolari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 rot="-5400000">
            <a:off x="-1842299" y="4110130"/>
            <a:ext cx="4317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III secondaria di primo grado (grado 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878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/>
        </p:nvSpPr>
        <p:spPr>
          <a:xfrm>
            <a:off x="674610" y="1532998"/>
            <a:ext cx="80106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Art. 10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(Verifiche e modelli di certificazione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)</a:t>
            </a:r>
          </a:p>
          <a:p>
            <a:pPr algn="ctr"/>
            <a:endParaRPr lang="it-IT" sz="2000" b="1" dirty="0" smtClean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pPr marL="342900" indent="-342900">
              <a:buAutoNum type="arabicPeriod"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Per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la verifica del raggiungimento </a:t>
            </a:r>
            <a:r>
              <a:rPr lang="it-IT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degli obiettivi di apprendimento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 e </a:t>
            </a:r>
            <a:r>
              <a:rPr lang="it-IT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degli standard di qualità del servizio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il Ministero della pubblica istruzione fissa metodi e scadenze per rilevazioni periodiche. Fino all'istituzione di un apposito organismo autonomo le verifiche sono effettuate dal Centro europeo dell'educazione, riformato a norma dell'articolo 21, comma 10 della legge 15 marzo 1997, n. 59. </a:t>
            </a:r>
            <a:endParaRPr lang="it-IT" sz="2000" b="1" dirty="0" smtClean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pPr marL="342900" indent="-342900">
              <a:buAutoNum type="arabicPeriod"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…</a:t>
            </a:r>
          </a:p>
          <a:p>
            <a:pPr marL="342900" indent="-342900">
              <a:buAutoNum type="arabicPeriod"/>
            </a:pP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Con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decreto del Ministro della pubblica istruzione sono adottati i nuovi modelli per le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certificazioni…</a:t>
            </a:r>
            <a:endParaRPr lang="it-IT" sz="2000" b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800894" y="300782"/>
            <a:ext cx="71294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Un unico richiamo storico: DPR n. 275/1999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12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684213" y="333375"/>
            <a:ext cx="712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>
                <a:solidFill>
                  <a:srgbClr val="006699"/>
                </a:solidFill>
                <a:latin typeface="Book Antiqua" pitchFamily="18" charset="0"/>
              </a:rPr>
              <a:t>La </a:t>
            </a: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principali </a:t>
            </a:r>
            <a:r>
              <a:rPr lang="it-IT" sz="2400" b="1" u="sng" dirty="0" smtClean="0">
                <a:solidFill>
                  <a:srgbClr val="006699"/>
                </a:solidFill>
                <a:latin typeface="Book Antiqua" pitchFamily="18" charset="0"/>
              </a:rPr>
              <a:t>novità</a:t>
            </a: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 per il I ciclo d’istruzione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965199" y="1196752"/>
            <a:ext cx="7807326" cy="512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>
              <a:lnSpc>
                <a:spcPct val="150000"/>
              </a:lnSpc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u="sng" dirty="0" smtClean="0">
                <a:solidFill>
                  <a:srgbClr val="006699"/>
                </a:solidFill>
                <a:latin typeface="Book Antiqua" pitchFamily="18" charset="0"/>
              </a:rPr>
              <a:t>V PRIMARIA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:</a:t>
            </a:r>
          </a:p>
          <a:p>
            <a:pPr marL="639763" lvl="1" indent="-182563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prova d’inglese (livello A1 del QCER) </a:t>
            </a:r>
            <a:r>
              <a:rPr lang="it-IT" sz="2000" b="1" u="sng" dirty="0" smtClean="0">
                <a:solidFill>
                  <a:srgbClr val="006699"/>
                </a:solidFill>
                <a:latin typeface="Book Antiqua" pitchFamily="18" charset="0"/>
              </a:rPr>
              <a:t>cartacea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 sulle competenze ricettive</a:t>
            </a:r>
          </a:p>
          <a:p>
            <a:pPr marL="639763" lvl="1" indent="-182563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endParaRPr lang="it-IT" sz="2000" b="1" dirty="0" smtClean="0">
              <a:solidFill>
                <a:srgbClr val="006699"/>
              </a:solidFill>
              <a:latin typeface="Book Antiqua" pitchFamily="18" charset="0"/>
            </a:endParaRPr>
          </a:p>
          <a:p>
            <a:pPr marL="182563" indent="-182563">
              <a:lnSpc>
                <a:spcPct val="150000"/>
              </a:lnSpc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u="sng" dirty="0" smtClean="0">
                <a:solidFill>
                  <a:srgbClr val="006699"/>
                </a:solidFill>
                <a:latin typeface="Book Antiqua" pitchFamily="18" charset="0"/>
              </a:rPr>
              <a:t>III SECONDARIA DI PRIMO GRADO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:</a:t>
            </a:r>
          </a:p>
          <a:p>
            <a:pPr marL="639763" lvl="1" indent="-182563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prove </a:t>
            </a:r>
            <a:r>
              <a:rPr lang="it-IT" sz="2000" b="1" i="1" dirty="0" smtClean="0">
                <a:solidFill>
                  <a:srgbClr val="006699"/>
                </a:solidFill>
                <a:latin typeface="Book Antiqua" pitchFamily="18" charset="0"/>
              </a:rPr>
              <a:t>computer based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(CBT) di Italiano, Matematica e Inglese</a:t>
            </a:r>
          </a:p>
          <a:p>
            <a:pPr marL="639763" lvl="1" indent="-182563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prova 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d’inglese (livello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A1 e A2 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del QCER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) sulle competenze ricettive e sull’uso della lingua</a:t>
            </a:r>
          </a:p>
          <a:p>
            <a:pPr marL="639763" lvl="1" indent="-182563"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endParaRPr lang="it-IT" sz="2400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182563" indent="-182563">
              <a:lnSpc>
                <a:spcPct val="150000"/>
              </a:lnSpc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u="sng" dirty="0" smtClean="0">
                <a:solidFill>
                  <a:srgbClr val="006699"/>
                </a:solidFill>
                <a:latin typeface="Book Antiqua" pitchFamily="18" charset="0"/>
              </a:rPr>
              <a:t>RESTITUZIONE DEI RISULATI PER LIVELLI DESCRITTIVI </a:t>
            </a:r>
            <a:endParaRPr lang="it-IT" sz="2000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400050" lvl="1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</a:pPr>
            <a:endParaRPr lang="it-IT" sz="24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965200" y="1700808"/>
            <a:ext cx="6919168" cy="4388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9763" lvl="1" indent="-182563">
              <a:lnSpc>
                <a:spcPct val="150000"/>
              </a:lnSpc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endParaRPr lang="it-IT" sz="2400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182563" indent="-182563">
              <a:lnSpc>
                <a:spcPct val="150000"/>
              </a:lnSpc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endParaRPr lang="it-IT" sz="2400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400050" lvl="1" algn="ctr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</a:pPr>
            <a:r>
              <a:rPr lang="it-IT" sz="4000" b="1" i="1" dirty="0">
                <a:solidFill>
                  <a:srgbClr val="006699"/>
                </a:solidFill>
                <a:latin typeface="Book Antiqua" pitchFamily="18" charset="0"/>
              </a:rPr>
              <a:t>V PRIMARIA</a:t>
            </a:r>
          </a:p>
        </p:txBody>
      </p:sp>
    </p:spTree>
    <p:extLst>
      <p:ext uri="{BB962C8B-B14F-4D97-AF65-F5344CB8AC3E}">
        <p14:creationId xmlns:p14="http://schemas.microsoft.com/office/powerpoint/2010/main" val="108786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684213" y="333375"/>
            <a:ext cx="712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Le prove di V primaria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965200" y="1848470"/>
            <a:ext cx="6919168" cy="4388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006699"/>
              </a:buClr>
            </a:pPr>
            <a:r>
              <a:rPr lang="it-IT" sz="2800" b="1" u="sng" dirty="0" smtClean="0">
                <a:solidFill>
                  <a:srgbClr val="006699"/>
                </a:solidFill>
                <a:latin typeface="Book Antiqua" pitchFamily="18" charset="0"/>
              </a:rPr>
              <a:t>INGLESE</a:t>
            </a:r>
            <a:r>
              <a:rPr lang="it-IT" sz="2800" b="1" dirty="0" smtClean="0">
                <a:solidFill>
                  <a:srgbClr val="006699"/>
                </a:solidFill>
                <a:latin typeface="Book Antiqua" pitchFamily="18" charset="0"/>
              </a:rPr>
              <a:t>: 3 maggio 2018</a:t>
            </a:r>
          </a:p>
          <a:p>
            <a:pPr marL="182563" indent="-182563">
              <a:lnSpc>
                <a:spcPct val="150000"/>
              </a:lnSpc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endParaRPr lang="it-IT" sz="2800" b="1" u="sng" dirty="0" smtClean="0">
              <a:solidFill>
                <a:srgbClr val="006699"/>
              </a:solidFill>
              <a:latin typeface="Book Antiqua" pitchFamily="18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006699"/>
              </a:buClr>
            </a:pPr>
            <a:r>
              <a:rPr lang="it-IT" sz="2800" b="1" u="sng" dirty="0" smtClean="0">
                <a:solidFill>
                  <a:srgbClr val="006699"/>
                </a:solidFill>
                <a:latin typeface="Book Antiqua" pitchFamily="18" charset="0"/>
              </a:rPr>
              <a:t>ITALIANO</a:t>
            </a:r>
            <a:r>
              <a:rPr lang="it-IT" sz="2800" b="1" dirty="0" smtClean="0">
                <a:solidFill>
                  <a:srgbClr val="006699"/>
                </a:solidFill>
                <a:latin typeface="Book Antiqua" pitchFamily="18" charset="0"/>
              </a:rPr>
              <a:t>: 9 maggio 2018</a:t>
            </a:r>
          </a:p>
          <a:p>
            <a:pPr marL="182563" indent="-182563">
              <a:lnSpc>
                <a:spcPct val="150000"/>
              </a:lnSpc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endParaRPr lang="it-IT" sz="2800" b="1" dirty="0">
              <a:solidFill>
                <a:srgbClr val="006699"/>
              </a:solidFill>
              <a:latin typeface="Book Antiqua" pitchFamily="18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006699"/>
              </a:buClr>
            </a:pPr>
            <a:r>
              <a:rPr lang="it-IT" sz="2800" b="1" u="sng" dirty="0" smtClean="0">
                <a:solidFill>
                  <a:srgbClr val="006699"/>
                </a:solidFill>
                <a:latin typeface="Book Antiqua" pitchFamily="18" charset="0"/>
              </a:rPr>
              <a:t>MATEMATICA</a:t>
            </a:r>
            <a:r>
              <a:rPr lang="it-IT" sz="2800" b="1" dirty="0" smtClean="0">
                <a:solidFill>
                  <a:srgbClr val="006699"/>
                </a:solidFill>
                <a:latin typeface="Book Antiqua" pitchFamily="18" charset="0"/>
              </a:rPr>
              <a:t>: 11 maggio 2018</a:t>
            </a:r>
            <a:endParaRPr lang="it-IT" sz="2800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182563" indent="-182563">
              <a:lnSpc>
                <a:spcPct val="150000"/>
              </a:lnSpc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endParaRPr lang="it-IT" sz="2800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400050" lvl="1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</a:pPr>
            <a:endParaRPr lang="it-IT" sz="2800" dirty="0">
              <a:latin typeface="Book Antiqua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 rot="-5400000">
            <a:off x="-1772116" y="4180313"/>
            <a:ext cx="41767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>
                <a:solidFill>
                  <a:srgbClr val="006699"/>
                </a:solidFill>
                <a:latin typeface="Book Antiqua" pitchFamily="18" charset="0"/>
              </a:rPr>
              <a:t>V </a:t>
            </a:r>
            <a:r>
              <a:rPr lang="it-IT" b="1" smtClean="0">
                <a:solidFill>
                  <a:srgbClr val="006699"/>
                </a:solidFill>
                <a:latin typeface="Book Antiqua" pitchFamily="18" charset="0"/>
              </a:rPr>
              <a:t>primaria (grado 5)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211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684213" y="333375"/>
            <a:ext cx="712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>
                <a:solidFill>
                  <a:srgbClr val="006699"/>
                </a:solidFill>
                <a:latin typeface="Book Antiqua" pitchFamily="18" charset="0"/>
              </a:rPr>
              <a:t>La </a:t>
            </a: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prova di INGLESE della V primaria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965200" y="908720"/>
            <a:ext cx="7646988" cy="5277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u="sng" dirty="0" smtClean="0">
                <a:solidFill>
                  <a:srgbClr val="006699"/>
                </a:solidFill>
                <a:latin typeface="Book Antiqua" pitchFamily="18" charset="0"/>
              </a:rPr>
              <a:t>Riferimento normativo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: 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art. 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4, c. 1 del D. </a:t>
            </a:r>
            <a:r>
              <a:rPr lang="it-IT" b="1" dirty="0" err="1" smtClean="0">
                <a:solidFill>
                  <a:srgbClr val="006699"/>
                </a:solidFill>
                <a:latin typeface="Book Antiqua" pitchFamily="18" charset="0"/>
              </a:rPr>
              <a:t>Lgs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. 62/2017</a:t>
            </a:r>
          </a:p>
          <a:p>
            <a:pPr marL="182563" indent="-182563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u="sng" dirty="0">
                <a:solidFill>
                  <a:srgbClr val="006699"/>
                </a:solidFill>
                <a:latin typeface="Book Antiqua" pitchFamily="18" charset="0"/>
              </a:rPr>
              <a:t>Modalità di somministrazione</a:t>
            </a:r>
            <a:r>
              <a:rPr lang="it-IT" dirty="0">
                <a:solidFill>
                  <a:srgbClr val="006699"/>
                </a:solidFill>
                <a:latin typeface="Book Antiqua" pitchFamily="18" charset="0"/>
              </a:rPr>
              <a:t>: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 </a:t>
            </a:r>
            <a:r>
              <a:rPr lang="it-IT" b="1" dirty="0" smtClean="0">
                <a:solidFill>
                  <a:srgbClr val="FF0000"/>
                </a:solidFill>
                <a:latin typeface="Book Antiqua" pitchFamily="18" charset="0"/>
              </a:rPr>
              <a:t>CARTACEA</a:t>
            </a:r>
          </a:p>
          <a:p>
            <a:pPr marL="182563" indent="-182563">
              <a:spcBef>
                <a:spcPct val="20000"/>
              </a:spcBef>
              <a:spcAft>
                <a:spcPts val="6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u="sng" dirty="0" smtClean="0">
                <a:solidFill>
                  <a:srgbClr val="006699"/>
                </a:solidFill>
                <a:latin typeface="Book Antiqua" pitchFamily="18" charset="0"/>
              </a:rPr>
              <a:t>Materiale </a:t>
            </a:r>
            <a:r>
              <a:rPr lang="it-IT" u="sng" dirty="0">
                <a:solidFill>
                  <a:srgbClr val="006699"/>
                </a:solidFill>
                <a:latin typeface="Book Antiqua" pitchFamily="18" charset="0"/>
              </a:rPr>
              <a:t>informativo</a:t>
            </a:r>
            <a:r>
              <a:rPr lang="it-IT" dirty="0">
                <a:solidFill>
                  <a:srgbClr val="006699"/>
                </a:solidFill>
                <a:latin typeface="Book Antiqua" pitchFamily="18" charset="0"/>
              </a:rPr>
              <a:t>:</a:t>
            </a:r>
            <a:r>
              <a:rPr lang="it-IT" u="sng" dirty="0">
                <a:solidFill>
                  <a:srgbClr val="006699"/>
                </a:solidFill>
                <a:latin typeface="Book Antiqua" pitchFamily="18" charset="0"/>
              </a:rPr>
              <a:t> </a:t>
            </a:r>
            <a:r>
              <a:rPr lang="it-IT" u="sng" dirty="0" smtClean="0">
                <a:latin typeface="Cambria" charset="0"/>
                <a:ea typeface="Cambria" charset="0"/>
                <a:cs typeface="Cambria" charset="0"/>
                <a:hlinkClick r:id="rId4" invalidUrl="https://invalsi-areaprove.cineca.it/docs/2018/Caratteristiche prova ENG V primaria.pdf"/>
              </a:rPr>
              <a:t>https</a:t>
            </a:r>
            <a:r>
              <a:rPr lang="it-IT" u="sng" dirty="0">
                <a:latin typeface="Cambria" charset="0"/>
                <a:ea typeface="Cambria" charset="0"/>
                <a:cs typeface="Cambria" charset="0"/>
                <a:hlinkClick r:id="rId5" invalidUrl="https://invalsi-areaprove.cineca.it/docs/2018/Caratteristiche prova ENG V primaria.pdf"/>
              </a:rPr>
              <a:t>://invalsi-areaprove.cineca.it/docs/2018/Caratteristiche prova ENG V primaria.pdf</a:t>
            </a:r>
            <a:endParaRPr lang="it-IT" dirty="0">
              <a:latin typeface="Cambria" charset="0"/>
              <a:ea typeface="Cambria" charset="0"/>
              <a:cs typeface="Cambria" charset="0"/>
            </a:endParaRPr>
          </a:p>
          <a:p>
            <a:pPr marL="182563" indent="-182563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u="sng" dirty="0" smtClean="0">
                <a:solidFill>
                  <a:srgbClr val="006699"/>
                </a:solidFill>
                <a:latin typeface="Book Antiqua" pitchFamily="18" charset="0"/>
              </a:rPr>
              <a:t>Competenze oggetto di valutazione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: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 </a:t>
            </a:r>
          </a:p>
          <a:p>
            <a:pPr marL="639763" lvl="1" indent="-182563"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Comprensione della lettura (</a:t>
            </a:r>
            <a:r>
              <a:rPr lang="it-IT" b="1" i="1" dirty="0" smtClean="0">
                <a:solidFill>
                  <a:srgbClr val="FF0000"/>
                </a:solidFill>
                <a:latin typeface="Book Antiqua" pitchFamily="18" charset="0"/>
              </a:rPr>
              <a:t>reading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)</a:t>
            </a:r>
          </a:p>
          <a:p>
            <a:pPr marL="639763" lvl="1" indent="-182563">
              <a:spcBef>
                <a:spcPts val="0"/>
              </a:spcBef>
              <a:spcAft>
                <a:spcPts val="6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Comprensione dell’ascolto (</a:t>
            </a:r>
            <a:r>
              <a:rPr lang="it-IT" b="1" i="1" dirty="0" smtClean="0">
                <a:solidFill>
                  <a:srgbClr val="FF0000"/>
                </a:solidFill>
                <a:latin typeface="Book Antiqua" pitchFamily="18" charset="0"/>
              </a:rPr>
              <a:t>listening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)</a:t>
            </a:r>
          </a:p>
          <a:p>
            <a:pPr marL="182563" indent="-182563">
              <a:spcBef>
                <a:spcPct val="20000"/>
              </a:spcBef>
              <a:spcAft>
                <a:spcPts val="6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u="sng" dirty="0" smtClean="0">
                <a:solidFill>
                  <a:srgbClr val="006699"/>
                </a:solidFill>
                <a:latin typeface="Book Antiqua" pitchFamily="18" charset="0"/>
              </a:rPr>
              <a:t>Livello del QCER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 (</a:t>
            </a:r>
            <a:r>
              <a:rPr lang="it-IT" i="1" dirty="0">
                <a:solidFill>
                  <a:srgbClr val="006699"/>
                </a:solidFill>
                <a:latin typeface="Book Antiqua" pitchFamily="18" charset="0"/>
              </a:rPr>
              <a:t>Quadro comune europeo di riferimento per la conoscenza delle </a:t>
            </a:r>
            <a:r>
              <a:rPr lang="it-IT" i="1" dirty="0" smtClean="0">
                <a:solidFill>
                  <a:srgbClr val="006699"/>
                </a:solidFill>
                <a:latin typeface="Book Antiqua" pitchFamily="18" charset="0"/>
              </a:rPr>
              <a:t>lingue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): </a:t>
            </a:r>
            <a:r>
              <a:rPr lang="it-IT" b="1" dirty="0" smtClean="0">
                <a:solidFill>
                  <a:srgbClr val="FF0000"/>
                </a:solidFill>
                <a:latin typeface="Book Antiqua" pitchFamily="18" charset="0"/>
              </a:rPr>
              <a:t>livello A1</a:t>
            </a:r>
            <a:endParaRPr lang="it-IT" b="1" dirty="0">
              <a:solidFill>
                <a:srgbClr val="FF0000"/>
              </a:solidFill>
              <a:latin typeface="Book Antiqua" pitchFamily="18" charset="0"/>
            </a:endParaRPr>
          </a:p>
          <a:p>
            <a:pPr marL="182563" indent="-182563">
              <a:spcBef>
                <a:spcPts val="1176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u="sng" dirty="0" smtClean="0">
                <a:solidFill>
                  <a:srgbClr val="006699"/>
                </a:solidFill>
                <a:latin typeface="Book Antiqua" pitchFamily="18" charset="0"/>
              </a:rPr>
              <a:t>Composizione della prova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: </a:t>
            </a:r>
          </a:p>
          <a:p>
            <a:pPr marL="639763" lvl="1" indent="-182563">
              <a:spcBef>
                <a:spcPts val="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3-4 compiti (</a:t>
            </a:r>
            <a:r>
              <a:rPr lang="it-IT" b="1" i="1" dirty="0" smtClean="0">
                <a:solidFill>
                  <a:srgbClr val="006699"/>
                </a:solidFill>
                <a:latin typeface="Book Antiqua" pitchFamily="18" charset="0"/>
              </a:rPr>
              <a:t>task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) di comprensione della lettura (durata 30 min.)</a:t>
            </a:r>
          </a:p>
          <a:p>
            <a:pPr marL="639763" lvl="1" indent="-182563">
              <a:spcBef>
                <a:spcPts val="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3-4 compiti (</a:t>
            </a:r>
            <a:r>
              <a:rPr lang="it-IT" b="1" i="1" dirty="0">
                <a:solidFill>
                  <a:srgbClr val="006699"/>
                </a:solidFill>
                <a:latin typeface="Book Antiqua" pitchFamily="18" charset="0"/>
              </a:rPr>
              <a:t>task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) di comprensione 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dell’ascolto (durata 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30 min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.)</a:t>
            </a:r>
          </a:p>
          <a:p>
            <a:pPr marL="639763" lvl="1" indent="-182563">
              <a:spcBef>
                <a:spcPts val="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i="1" dirty="0">
                <a:solidFill>
                  <a:srgbClr val="FF0000"/>
                </a:solidFill>
                <a:latin typeface="Book Antiqua" pitchFamily="18" charset="0"/>
              </a:rPr>
              <a:t>Task</a:t>
            </a:r>
            <a:r>
              <a:rPr lang="it-IT" b="1" dirty="0">
                <a:solidFill>
                  <a:srgbClr val="FF0000"/>
                </a:solidFill>
                <a:latin typeface="Book Antiqua" pitchFamily="18" charset="0"/>
              </a:rPr>
              <a:t> di lettura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: 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lunghezza massima 110 parole, numero quesiti 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da 3 a 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8</a:t>
            </a:r>
            <a:endParaRPr lang="it-IT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639763" lvl="1" indent="-182563">
              <a:spcBef>
                <a:spcPts val="0"/>
              </a:spcBef>
              <a:buClr>
                <a:srgbClr val="006699"/>
              </a:buClr>
              <a:buFont typeface="Arial" pitchFamily="34" charset="0"/>
              <a:buChar char="•"/>
            </a:pPr>
            <a:r>
              <a:rPr lang="it-IT" b="1" i="1" dirty="0">
                <a:solidFill>
                  <a:srgbClr val="FF0000"/>
                </a:solidFill>
                <a:latin typeface="Book Antiqua" pitchFamily="18" charset="0"/>
              </a:rPr>
              <a:t>Task</a:t>
            </a:r>
            <a:r>
              <a:rPr lang="it-IT" b="1" dirty="0">
                <a:solidFill>
                  <a:srgbClr val="FF0000"/>
                </a:solidFill>
                <a:latin typeface="Book Antiqua" pitchFamily="18" charset="0"/>
              </a:rPr>
              <a:t> di ascolto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: brano 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di lunghezza 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massima 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di 2 min., 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numero quesiti da 3 a 8</a:t>
            </a:r>
          </a:p>
          <a:p>
            <a:pPr marL="639763" lvl="1" indent="-182563">
              <a:spcBef>
                <a:spcPts val="0"/>
              </a:spcBef>
              <a:buClr>
                <a:srgbClr val="006699"/>
              </a:buClr>
              <a:buFont typeface="Arial" pitchFamily="34" charset="0"/>
              <a:buChar char="•"/>
            </a:pPr>
            <a:endParaRPr lang="it-IT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639763" lvl="1" indent="-182563">
              <a:spcBef>
                <a:spcPts val="0"/>
              </a:spcBef>
              <a:buClr>
                <a:srgbClr val="006699"/>
              </a:buClr>
              <a:buFont typeface="Arial" pitchFamily="34" charset="0"/>
              <a:buChar char="•"/>
            </a:pPr>
            <a:endParaRPr lang="it-IT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182563" indent="-182563">
              <a:lnSpc>
                <a:spcPct val="150000"/>
              </a:lnSpc>
              <a:spcBef>
                <a:spcPct val="20000"/>
              </a:spcBef>
              <a:buClr>
                <a:srgbClr val="006699"/>
              </a:buClr>
              <a:buFont typeface="Arial" pitchFamily="34" charset="0"/>
              <a:buChar char="•"/>
            </a:pPr>
            <a:endParaRPr lang="it-IT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400050" lvl="1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</a:pPr>
            <a:endParaRPr lang="it-IT" dirty="0">
              <a:latin typeface="Book Antiqua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 rot="-5400000">
            <a:off x="-1772116" y="4180313"/>
            <a:ext cx="41767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>
                <a:solidFill>
                  <a:srgbClr val="006699"/>
                </a:solidFill>
                <a:latin typeface="Book Antiqua" pitchFamily="18" charset="0"/>
              </a:rPr>
              <a:t>V </a:t>
            </a:r>
            <a:r>
              <a:rPr lang="it-IT" b="1" smtClean="0">
                <a:solidFill>
                  <a:srgbClr val="006699"/>
                </a:solidFill>
                <a:latin typeface="Book Antiqua" pitchFamily="18" charset="0"/>
              </a:rPr>
              <a:t>primaria (grado 5)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20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611560" y="333375"/>
            <a:ext cx="8231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Materiale informativo </a:t>
            </a:r>
            <a:r>
              <a:rPr lang="mr-IN" sz="2400" b="1" dirty="0" smtClean="0">
                <a:solidFill>
                  <a:srgbClr val="006699"/>
                </a:solidFill>
                <a:latin typeface="Book Antiqua" pitchFamily="18" charset="0"/>
              </a:rPr>
              <a:t>–</a:t>
            </a: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 Inglese V primaria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965200" y="960239"/>
            <a:ext cx="7646988" cy="5277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endParaRPr lang="it-IT" sz="2000" dirty="0" smtClean="0">
              <a:solidFill>
                <a:srgbClr val="006699"/>
              </a:solidFill>
              <a:latin typeface="Book Antiqua" pitchFamily="18" charset="0"/>
            </a:endParaRPr>
          </a:p>
          <a:p>
            <a:pPr marL="182563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dirty="0">
                <a:solidFill>
                  <a:srgbClr val="006699"/>
                </a:solidFill>
                <a:latin typeface="Book Antiqua" pitchFamily="18" charset="0"/>
              </a:rPr>
              <a:t>Documentazione informativa (</a:t>
            </a:r>
            <a:r>
              <a:rPr lang="it-IT" sz="2000" dirty="0">
                <a:solidFill>
                  <a:srgbClr val="006699"/>
                </a:solidFill>
                <a:latin typeface="Book Antiqua" pitchFamily="18" charset="0"/>
                <a:hlinkClick r:id="rId4"/>
              </a:rPr>
              <a:t>https://invalsi-areaprove.cineca.it/index.php?get=static&amp;pag=materiale_informativo</a:t>
            </a:r>
            <a:r>
              <a:rPr lang="it-IT" sz="2000">
                <a:solidFill>
                  <a:srgbClr val="006699"/>
                </a:solidFill>
                <a:latin typeface="Book Antiqua" pitchFamily="18" charset="0"/>
              </a:rPr>
              <a:t>):</a:t>
            </a:r>
            <a:endParaRPr lang="it-IT" sz="2000" dirty="0">
              <a:solidFill>
                <a:srgbClr val="006699"/>
              </a:solidFill>
              <a:latin typeface="Book Antiqua" pitchFamily="18" charset="0"/>
            </a:endParaRPr>
          </a:p>
          <a:p>
            <a:pPr marL="800100" lvl="1" indent="-342900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Wingdings" charset="2"/>
              <a:buChar char="Ø"/>
            </a:pP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l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a struttura della prova d’Inglese per la V primaria </a:t>
            </a:r>
          </a:p>
          <a:p>
            <a:pPr marL="800100" lvl="1" indent="-342900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Wingdings" charset="2"/>
              <a:buChar char="Ø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le modalità di svolgimento </a:t>
            </a:r>
            <a:r>
              <a:rPr lang="it-IT" sz="2000" b="1" dirty="0">
                <a:solidFill>
                  <a:srgbClr val="006699"/>
                </a:solidFill>
                <a:latin typeface="Book Antiqua" pitchFamily="18" charset="0"/>
              </a:rPr>
              <a:t>della prova d’Inglese per la V 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primaria</a:t>
            </a:r>
            <a:endParaRPr lang="it-IT" sz="2000" dirty="0" smtClean="0">
              <a:solidFill>
                <a:srgbClr val="006699"/>
              </a:solidFill>
              <a:latin typeface="Book Antiqua" pitchFamily="18" charset="0"/>
            </a:endParaRPr>
          </a:p>
          <a:p>
            <a:pPr marL="182563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Protocollo di somministrazione: </a:t>
            </a: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entro 05.04.2018 </a:t>
            </a:r>
            <a:endParaRPr lang="it-IT" sz="2000" b="1" dirty="0">
              <a:solidFill>
                <a:srgbClr val="FF0000"/>
              </a:solidFill>
              <a:latin typeface="Book Antiqua" pitchFamily="18" charset="0"/>
            </a:endParaRPr>
          </a:p>
          <a:p>
            <a:pPr marL="182563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endParaRPr lang="it-IT" sz="2000" dirty="0" smtClean="0">
              <a:solidFill>
                <a:srgbClr val="006699"/>
              </a:solidFill>
              <a:latin typeface="Book Antiqua" pitchFamily="18" charset="0"/>
            </a:endParaRPr>
          </a:p>
          <a:p>
            <a:pPr marL="182563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endParaRPr lang="it-IT" sz="2000" dirty="0" smtClean="0">
              <a:solidFill>
                <a:srgbClr val="006699"/>
              </a:solidFill>
              <a:latin typeface="Book Antiqua" pitchFamily="18" charset="0"/>
            </a:endParaRPr>
          </a:p>
          <a:p>
            <a:pPr marL="182563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dirty="0" smtClean="0">
                <a:solidFill>
                  <a:srgbClr val="006699"/>
                </a:solidFill>
                <a:latin typeface="Book Antiqua" pitchFamily="18" charset="0"/>
              </a:rPr>
              <a:t>Esempi (</a:t>
            </a:r>
            <a:r>
              <a:rPr lang="it-IT" sz="2000" i="1" dirty="0" smtClean="0">
                <a:solidFill>
                  <a:srgbClr val="006699"/>
                </a:solidFill>
                <a:latin typeface="Book Antiqua" pitchFamily="18" charset="0"/>
              </a:rPr>
              <a:t>Sample</a:t>
            </a:r>
            <a:r>
              <a:rPr lang="it-IT" sz="2000" dirty="0" smtClean="0">
                <a:solidFill>
                  <a:srgbClr val="006699"/>
                </a:solidFill>
                <a:latin typeface="Book Antiqua" pitchFamily="18" charset="0"/>
              </a:rPr>
              <a:t>) della prova d’Inglese:</a:t>
            </a:r>
          </a:p>
          <a:p>
            <a:pPr marL="639763" lvl="1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un esempio per ogni tipologia di compito (</a:t>
            </a:r>
            <a:r>
              <a:rPr lang="it-IT" sz="2000" b="1" i="1" dirty="0" smtClean="0">
                <a:solidFill>
                  <a:srgbClr val="006699"/>
                </a:solidFill>
                <a:latin typeface="Book Antiqua" pitchFamily="18" charset="0"/>
              </a:rPr>
              <a:t>task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)</a:t>
            </a:r>
            <a:endParaRPr lang="it-IT" sz="2000" b="1" dirty="0">
              <a:solidFill>
                <a:srgbClr val="006699"/>
              </a:solidFill>
              <a:latin typeface="Book Antiqua" pitchFamily="18" charset="0"/>
            </a:endParaRPr>
          </a:p>
          <a:p>
            <a:pPr marL="639763" lvl="1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disponibilità degli esempi (</a:t>
            </a:r>
            <a:r>
              <a:rPr lang="it-IT" sz="2000" b="1" i="1" dirty="0" smtClean="0">
                <a:solidFill>
                  <a:srgbClr val="006699"/>
                </a:solidFill>
                <a:latin typeface="Book Antiqua" pitchFamily="18" charset="0"/>
              </a:rPr>
              <a:t>sample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): </a:t>
            </a:r>
            <a:r>
              <a:rPr lang="it-IT" sz="2000" b="1" dirty="0" smtClean="0">
                <a:solidFill>
                  <a:srgbClr val="FF0000"/>
                </a:solidFill>
                <a:latin typeface="Book Antiqua" pitchFamily="18" charset="0"/>
              </a:rPr>
              <a:t>entro 31.01.2018</a:t>
            </a:r>
          </a:p>
          <a:p>
            <a:pPr marL="639763" lvl="1" indent="-182563">
              <a:spcBef>
                <a:spcPct val="20000"/>
              </a:spcBef>
              <a:spcAft>
                <a:spcPts val="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disponibilità delle </a:t>
            </a:r>
            <a:r>
              <a:rPr lang="it-IT" sz="2000" b="1" u="sng" dirty="0" smtClean="0">
                <a:solidFill>
                  <a:srgbClr val="006699"/>
                </a:solidFill>
                <a:latin typeface="Book Antiqua" pitchFamily="18" charset="0"/>
              </a:rPr>
              <a:t>istruzioni in inglese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 per ogni tipologia di compito (</a:t>
            </a:r>
            <a:r>
              <a:rPr lang="it-IT" sz="2000" b="1" i="1" dirty="0" smtClean="0">
                <a:solidFill>
                  <a:srgbClr val="006699"/>
                </a:solidFill>
                <a:latin typeface="Book Antiqua" pitchFamily="18" charset="0"/>
              </a:rPr>
              <a:t>task</a:t>
            </a:r>
            <a:r>
              <a:rPr lang="it-IT" sz="2000" b="1" dirty="0" smtClean="0">
                <a:solidFill>
                  <a:srgbClr val="006699"/>
                </a:solidFill>
                <a:latin typeface="Book Antiqua" pitchFamily="18" charset="0"/>
              </a:rPr>
              <a:t>): </a:t>
            </a:r>
            <a:r>
              <a:rPr lang="it-IT" sz="2000" b="1" dirty="0">
                <a:solidFill>
                  <a:srgbClr val="FF0000"/>
                </a:solidFill>
                <a:latin typeface="Book Antiqua" pitchFamily="18" charset="0"/>
              </a:rPr>
              <a:t>entro 31.01.2018</a:t>
            </a:r>
          </a:p>
          <a:p>
            <a:pPr marL="400050" lvl="1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</a:pPr>
            <a:endParaRPr lang="it-IT" sz="2400" dirty="0">
              <a:latin typeface="Book Antiqua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 rot="-5400000">
            <a:off x="-1772116" y="4180313"/>
            <a:ext cx="41767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>
                <a:solidFill>
                  <a:srgbClr val="006699"/>
                </a:solidFill>
                <a:latin typeface="Book Antiqua" pitchFamily="18" charset="0"/>
              </a:rPr>
              <a:t>V </a:t>
            </a:r>
            <a:r>
              <a:rPr lang="it-IT" b="1" smtClean="0">
                <a:solidFill>
                  <a:srgbClr val="006699"/>
                </a:solidFill>
                <a:latin typeface="Book Antiqua" pitchFamily="18" charset="0"/>
              </a:rPr>
              <a:t>primaria (grado 5)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525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250825" y="908050"/>
            <a:ext cx="82296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 rot="5400000">
            <a:off x="-2461418" y="3407568"/>
            <a:ext cx="6096000" cy="3651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 flipH="1">
            <a:off x="7315200" y="6553200"/>
            <a:ext cx="1600200" cy="17463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 rot="-5400000">
            <a:off x="8420894" y="6423819"/>
            <a:ext cx="685800" cy="17462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611560" y="333375"/>
            <a:ext cx="8231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>
                <a:solidFill>
                  <a:srgbClr val="006699"/>
                </a:solidFill>
                <a:latin typeface="Book Antiqua" pitchFamily="18" charset="0"/>
              </a:rPr>
              <a:t>Svolgimento prova d’Inglese della V primaria</a:t>
            </a:r>
            <a:endParaRPr lang="it-IT" sz="2400" b="1" i="1" dirty="0">
              <a:solidFill>
                <a:srgbClr val="006699"/>
              </a:solidFill>
              <a:latin typeface="Book Antiqua" pitchFamily="18" charset="0"/>
            </a:endParaRPr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025" y="0"/>
            <a:ext cx="942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672257" y="1104255"/>
            <a:ext cx="8170490" cy="5277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</a:pPr>
            <a:r>
              <a:rPr lang="it-IT" b="1" u="sng" dirty="0" smtClean="0">
                <a:solidFill>
                  <a:srgbClr val="FF0000"/>
                </a:solidFill>
                <a:latin typeface="Book Antiqua" pitchFamily="18" charset="0"/>
              </a:rPr>
              <a:t>Ore 7.30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: </a:t>
            </a:r>
            <a:r>
              <a:rPr lang="it-IT" dirty="0">
                <a:solidFill>
                  <a:srgbClr val="006699"/>
                </a:solidFill>
                <a:latin typeface="Book Antiqua" pitchFamily="18" charset="0"/>
              </a:rPr>
              <a:t>scarico (</a:t>
            </a:r>
            <a:r>
              <a:rPr lang="it-IT" i="1" dirty="0">
                <a:solidFill>
                  <a:srgbClr val="006699"/>
                </a:solidFill>
                <a:latin typeface="Book Antiqua" pitchFamily="18" charset="0"/>
              </a:rPr>
              <a:t>download</a:t>
            </a:r>
            <a:r>
              <a:rPr lang="it-IT" dirty="0">
                <a:solidFill>
                  <a:srgbClr val="006699"/>
                </a:solidFill>
                <a:latin typeface="Book Antiqua" pitchFamily="18" charset="0"/>
              </a:rPr>
              <a:t>) del file audio dall’area riservata della 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segreteria scolastica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</a:pPr>
            <a:r>
              <a:rPr lang="it-IT" b="1" u="sng" dirty="0">
                <a:solidFill>
                  <a:srgbClr val="FF0000"/>
                </a:solidFill>
                <a:latin typeface="Book Antiqua" pitchFamily="18" charset="0"/>
              </a:rPr>
              <a:t>Ore </a:t>
            </a:r>
            <a:r>
              <a:rPr lang="it-IT" b="1" u="sng" dirty="0" smtClean="0">
                <a:solidFill>
                  <a:srgbClr val="FF0000"/>
                </a:solidFill>
                <a:latin typeface="Book Antiqua" pitchFamily="18" charset="0"/>
              </a:rPr>
              <a:t>8.30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: 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apertura ed etichettatura dei fascicoli secondo le indicazioni del protocollo di somministrazione</a:t>
            </a:r>
            <a:endParaRPr lang="it-IT" b="1" dirty="0">
              <a:solidFill>
                <a:srgbClr val="006699"/>
              </a:solidFill>
              <a:latin typeface="Book Antiqua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</a:pPr>
            <a:r>
              <a:rPr lang="it-IT" b="1" u="sng" dirty="0">
                <a:solidFill>
                  <a:srgbClr val="FF0000"/>
                </a:solidFill>
                <a:latin typeface="Book Antiqua" pitchFamily="18" charset="0"/>
              </a:rPr>
              <a:t>Ore 9.30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: </a:t>
            </a:r>
            <a:r>
              <a:rPr lang="it-IT" dirty="0">
                <a:solidFill>
                  <a:srgbClr val="006699"/>
                </a:solidFill>
                <a:latin typeface="Book Antiqua" pitchFamily="18" charset="0"/>
              </a:rPr>
              <a:t>Distribuzione a ciascun allievo del fascicolo (</a:t>
            </a:r>
            <a:r>
              <a:rPr lang="it-IT" i="1" dirty="0">
                <a:solidFill>
                  <a:srgbClr val="006699"/>
                </a:solidFill>
                <a:latin typeface="Book Antiqua" pitchFamily="18" charset="0"/>
              </a:rPr>
              <a:t>booklet</a:t>
            </a:r>
            <a:r>
              <a:rPr lang="it-IT" dirty="0">
                <a:solidFill>
                  <a:srgbClr val="006699"/>
                </a:solidFill>
                <a:latin typeface="Book Antiqua" pitchFamily="18" charset="0"/>
              </a:rPr>
              <a:t>) secondo le consuete modalità utilizzate per Italiano e Matematica (elenco studenti, codice SIDI, ecc.)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</a:pPr>
            <a:r>
              <a:rPr lang="it-IT" b="1" u="sng" dirty="0">
                <a:solidFill>
                  <a:srgbClr val="FF0000"/>
                </a:solidFill>
                <a:latin typeface="Book Antiqua" pitchFamily="18" charset="0"/>
              </a:rPr>
              <a:t>Ore 9.45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: </a:t>
            </a:r>
            <a:r>
              <a:rPr lang="it-IT" dirty="0">
                <a:solidFill>
                  <a:srgbClr val="006699"/>
                </a:solidFill>
                <a:latin typeface="Book Antiqua" pitchFamily="18" charset="0"/>
              </a:rPr>
              <a:t>inizio della prova PARTE 1: COMPRENSIONE 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DELLA LETTURA (</a:t>
            </a:r>
            <a:r>
              <a:rPr lang="it-IT" i="1" dirty="0" smtClean="0">
                <a:solidFill>
                  <a:srgbClr val="006699"/>
                </a:solidFill>
                <a:latin typeface="Book Antiqua" pitchFamily="18" charset="0"/>
              </a:rPr>
              <a:t>reading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), 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durata 30 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min</a:t>
            </a:r>
            <a:r>
              <a:rPr lang="it-IT" dirty="0">
                <a:solidFill>
                  <a:srgbClr val="006699"/>
                </a:solidFill>
                <a:latin typeface="Book Antiqua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</a:pPr>
            <a:r>
              <a:rPr lang="it-IT" b="1" u="sng" dirty="0">
                <a:solidFill>
                  <a:srgbClr val="FF0000"/>
                </a:solidFill>
                <a:latin typeface="Book Antiqua" pitchFamily="18" charset="0"/>
              </a:rPr>
              <a:t>Ore </a:t>
            </a:r>
            <a:r>
              <a:rPr lang="it-IT" b="1" u="sng" dirty="0" smtClean="0">
                <a:solidFill>
                  <a:srgbClr val="FF0000"/>
                </a:solidFill>
                <a:latin typeface="Book Antiqua" pitchFamily="18" charset="0"/>
              </a:rPr>
              <a:t>10.15-10.30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: 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pausa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6699"/>
              </a:buClr>
            </a:pPr>
            <a:r>
              <a:rPr lang="it-IT" b="1" u="sng" dirty="0" smtClean="0">
                <a:solidFill>
                  <a:srgbClr val="FF0000"/>
                </a:solidFill>
                <a:latin typeface="Book Antiqua" pitchFamily="18" charset="0"/>
              </a:rPr>
              <a:t>Ore 10.30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: </a:t>
            </a:r>
            <a:r>
              <a:rPr lang="it-IT" dirty="0">
                <a:solidFill>
                  <a:srgbClr val="006699"/>
                </a:solidFill>
                <a:latin typeface="Book Antiqua" pitchFamily="18" charset="0"/>
              </a:rPr>
              <a:t>inizio della prova PARTE 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2: </a:t>
            </a:r>
            <a:r>
              <a:rPr lang="it-IT" dirty="0">
                <a:solidFill>
                  <a:srgbClr val="006699"/>
                </a:solidFill>
                <a:latin typeface="Book Antiqua" pitchFamily="18" charset="0"/>
              </a:rPr>
              <a:t>COMPRENSIONE 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DELL’ASCOLTO (</a:t>
            </a:r>
            <a:r>
              <a:rPr lang="it-IT" i="1" dirty="0" smtClean="0">
                <a:solidFill>
                  <a:srgbClr val="006699"/>
                </a:solidFill>
                <a:latin typeface="Book Antiqua" pitchFamily="18" charset="0"/>
              </a:rPr>
              <a:t>listening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), </a:t>
            </a:r>
            <a:r>
              <a:rPr lang="it-IT" b="1" dirty="0">
                <a:solidFill>
                  <a:srgbClr val="006699"/>
                </a:solidFill>
                <a:latin typeface="Book Antiqua" pitchFamily="18" charset="0"/>
              </a:rPr>
              <a:t>durata 30 min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.:</a:t>
            </a:r>
          </a:p>
          <a:p>
            <a:pPr marL="533400" lvl="1" indent="-255588"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Font typeface="Arial" charset="0"/>
              <a:buChar char="•"/>
            </a:pP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ascolto in 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audio-cuffia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 (preferibile) o </a:t>
            </a:r>
            <a:r>
              <a:rPr lang="it-IT" b="1" dirty="0" smtClean="0">
                <a:solidFill>
                  <a:srgbClr val="006699"/>
                </a:solidFill>
                <a:latin typeface="Book Antiqua" pitchFamily="18" charset="0"/>
              </a:rPr>
              <a:t>collettivo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 del file audio (</a:t>
            </a:r>
            <a:r>
              <a:rPr lang="it-IT" i="1" dirty="0" smtClean="0">
                <a:solidFill>
                  <a:srgbClr val="006699"/>
                </a:solidFill>
                <a:latin typeface="Book Antiqua" pitchFamily="18" charset="0"/>
              </a:rPr>
              <a:t>sound file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)</a:t>
            </a:r>
          </a:p>
          <a:p>
            <a:pPr marL="533400" lvl="1" indent="-255588">
              <a:spcBef>
                <a:spcPts val="0"/>
              </a:spcBef>
              <a:spcAft>
                <a:spcPts val="0"/>
              </a:spcAft>
              <a:buClr>
                <a:srgbClr val="006699"/>
              </a:buClr>
              <a:buFont typeface="Arial" charset="0"/>
              <a:buChar char="•"/>
            </a:pP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svolgimento dei 3-4 compiti (</a:t>
            </a:r>
            <a:r>
              <a:rPr lang="it-IT" i="1" dirty="0" smtClean="0">
                <a:solidFill>
                  <a:srgbClr val="006699"/>
                </a:solidFill>
                <a:latin typeface="Book Antiqua" pitchFamily="18" charset="0"/>
              </a:rPr>
              <a:t>task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) della prova di ascolto (</a:t>
            </a:r>
            <a:r>
              <a:rPr lang="it-IT" i="1" dirty="0" smtClean="0">
                <a:solidFill>
                  <a:srgbClr val="006699"/>
                </a:solidFill>
                <a:latin typeface="Book Antiqua" pitchFamily="18" charset="0"/>
              </a:rPr>
              <a:t>listening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) secondo la tempistica definita dal file audio (</a:t>
            </a:r>
            <a:r>
              <a:rPr lang="it-IT" i="1" dirty="0" smtClean="0">
                <a:solidFill>
                  <a:srgbClr val="006699"/>
                </a:solidFill>
                <a:latin typeface="Book Antiqua" pitchFamily="18" charset="0"/>
              </a:rPr>
              <a:t>sound file</a:t>
            </a:r>
            <a:r>
              <a:rPr lang="it-IT" dirty="0" smtClean="0">
                <a:solidFill>
                  <a:srgbClr val="006699"/>
                </a:solidFill>
                <a:latin typeface="Book Antiqua" pitchFamily="18" charset="0"/>
              </a:rPr>
              <a:t>).</a:t>
            </a:r>
            <a:endParaRPr lang="it-IT" dirty="0">
              <a:solidFill>
                <a:srgbClr val="006699"/>
              </a:solidFill>
              <a:latin typeface="Book Antiqua" pitchFamily="18" charset="0"/>
            </a:endParaRPr>
          </a:p>
          <a:p>
            <a:pPr marL="400050" lvl="1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>
                <a:srgbClr val="006699"/>
              </a:buClr>
            </a:pPr>
            <a:endParaRPr lang="it-IT" dirty="0">
              <a:latin typeface="Book Antiqua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 rot="-5400000">
            <a:off x="-1772116" y="4180313"/>
            <a:ext cx="41767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>
                <a:solidFill>
                  <a:srgbClr val="006699"/>
                </a:solidFill>
                <a:latin typeface="Book Antiqua" pitchFamily="18" charset="0"/>
              </a:rPr>
              <a:t>V </a:t>
            </a:r>
            <a:r>
              <a:rPr lang="it-IT" b="1" smtClean="0">
                <a:solidFill>
                  <a:srgbClr val="006699"/>
                </a:solidFill>
                <a:latin typeface="Book Antiqua" pitchFamily="18" charset="0"/>
              </a:rPr>
              <a:t>primaria (grado 5)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0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8024</TotalTime>
  <Words>2322</Words>
  <Application>Microsoft Macintosh PowerPoint</Application>
  <PresentationFormat>Presentazione su schermo (4:3)</PresentationFormat>
  <Paragraphs>267</Paragraphs>
  <Slides>28</Slides>
  <Notes>28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7" baseType="lpstr">
      <vt:lpstr>Book Antiqua</vt:lpstr>
      <vt:lpstr>Calibri</vt:lpstr>
      <vt:lpstr>Cambria</vt:lpstr>
      <vt:lpstr>Mangal</vt:lpstr>
      <vt:lpstr>ＭＳ Ｐゴシック</vt:lpstr>
      <vt:lpstr>Times</vt:lpstr>
      <vt:lpstr>Wingdings</vt:lpstr>
      <vt:lpstr>Arial</vt:lpstr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Invalsi</dc:creator>
  <cp:lastModifiedBy>Utente di Microsoft Office</cp:lastModifiedBy>
  <cp:revision>612</cp:revision>
  <cp:lastPrinted>2017-09-10T15:38:02Z</cp:lastPrinted>
  <dcterms:created xsi:type="dcterms:W3CDTF">2009-10-28T12:43:59Z</dcterms:created>
  <dcterms:modified xsi:type="dcterms:W3CDTF">2017-12-04T05:01:19Z</dcterms:modified>
</cp:coreProperties>
</file>