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589" r:id="rId2"/>
    <p:sldId id="751" r:id="rId3"/>
    <p:sldId id="754" r:id="rId4"/>
    <p:sldId id="694" r:id="rId5"/>
    <p:sldId id="697" r:id="rId6"/>
    <p:sldId id="696" r:id="rId7"/>
    <p:sldId id="698" r:id="rId8"/>
    <p:sldId id="700" r:id="rId9"/>
    <p:sldId id="701" r:id="rId10"/>
    <p:sldId id="702" r:id="rId11"/>
    <p:sldId id="704" r:id="rId12"/>
    <p:sldId id="708" r:id="rId13"/>
    <p:sldId id="711" r:id="rId14"/>
    <p:sldId id="709" r:id="rId15"/>
    <p:sldId id="710" r:id="rId16"/>
    <p:sldId id="716" r:id="rId17"/>
    <p:sldId id="714" r:id="rId18"/>
    <p:sldId id="718" r:id="rId19"/>
    <p:sldId id="719" r:id="rId20"/>
    <p:sldId id="720" r:id="rId21"/>
    <p:sldId id="755" r:id="rId22"/>
    <p:sldId id="721" r:id="rId23"/>
    <p:sldId id="722" r:id="rId24"/>
    <p:sldId id="723" r:id="rId25"/>
    <p:sldId id="724" r:id="rId26"/>
    <p:sldId id="725" r:id="rId27"/>
    <p:sldId id="726" r:id="rId28"/>
    <p:sldId id="727" r:id="rId29"/>
  </p:sldIdLst>
  <p:sldSz cx="9144000" cy="6858000" type="screen4x3"/>
  <p:notesSz cx="6740525" cy="98679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ia Pozio" initials="SP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006699"/>
    <a:srgbClr val="1F497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63"/>
    <p:restoredTop sz="94732"/>
  </p:normalViewPr>
  <p:slideViewPr>
    <p:cSldViewPr>
      <p:cViewPr>
        <p:scale>
          <a:sx n="100" d="100"/>
          <a:sy n="100" d="100"/>
        </p:scale>
        <p:origin x="75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pitchFamily="34" charset="0"/>
              </a:defRPr>
            </a:lvl1pPr>
          </a:lstStyle>
          <a:p>
            <a:fld id="{89D9C00C-6692-45B7-997C-9279EF17FF05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346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6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21000" cy="4937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pitchFamily="34" charset="0"/>
              </a:defRPr>
            </a:lvl1pPr>
          </a:lstStyle>
          <a:p>
            <a:fld id="{ACDED200-BA45-48AB-9F94-3A6EB256E673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699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7938" y="0"/>
            <a:ext cx="29210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211E2FC6-0CFD-4585-AE82-D44CAC02CDE2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4688" y="4687888"/>
            <a:ext cx="539115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7938" y="9372600"/>
            <a:ext cx="29210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F473AD15-E3E4-4910-A630-17CF63D6770F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171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CE58032-D251-7E42-BD97-2077BC64F7C7}" type="slidenum">
              <a:rPr lang="it-IT" altLang="it-IT"/>
              <a:pPr algn="r" eaLnBrk="1" hangingPunct="1"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5265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10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7578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11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15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12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957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13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6098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14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605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15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307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16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416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17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3247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18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7519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19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096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9852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20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561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21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829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22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7791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23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436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24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803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25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1760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26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9634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27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57586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28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552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3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5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4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389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5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4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6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333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7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3377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8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3394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13FE7F-45AE-4405-B25D-A09AA59001FA}" type="slidenum">
              <a:rPr lang="it-IT">
                <a:latin typeface="Arial" pitchFamily="34" charset="0"/>
              </a:rPr>
              <a:pPr/>
              <a:t>9</a:t>
            </a:fld>
            <a:endParaRPr lang="it-IT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6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7607EA-E04A-44AA-B6F5-4BEA18C869A1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74E62-798C-4D18-82F7-DE2A63454BFB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337C7C-02AF-4491-96B0-D1B3A4B955EE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1779C-78DE-4042-985A-368BDAA8E1DB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C8480-A5F5-47AB-91A4-8CB94531FE06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4770A-BE4E-4D03-9CF4-A0F92B876EE7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5D83E1-F909-46BF-B349-6C4BB165B8EF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F3118-50C3-40B6-B7EA-8C2E9D0288DA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984DD0-BDFB-4231-B071-1C07DCA17159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12395-32F1-4940-94A7-8862AA9DDE55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C30F33-E435-4CE5-B0B3-660172B62A24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92557-D4B7-4989-A5FF-EBA6CADA57C4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C6CE25-FE01-4698-A097-9BF04F803290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ECC73-A2E7-4DC7-ADB5-8B461E39343E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BACCD2-1D76-42F5-AA20-971FC064E490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8A7FC-2D1F-44CD-A1DD-10B54AE29013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D0888-532F-40A3-A6BD-AAA4AD3D65E3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1FEB-82CF-49A9-931E-18CCBAB35143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A8C6AC-EACC-4A7D-806E-F20F4E56A03D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16250-5A44-4183-8F0D-0A714CFA214C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FF9C2-57BF-448E-BE1C-9BD816018EFD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679A1-EFAC-4E51-8CA5-C4684A14D671}" type="slidenum">
              <a:rPr lang="it-IT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A06E8312-DB6B-4BFB-A402-406C607A1258}" type="datetimeFigureOut">
              <a:rPr lang="it-IT"/>
              <a:pPr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3F3EE3A2-2BCB-4142-8973-F88A39FA3644}" type="slidenum">
              <a:rPr lang="it-IT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invalsi-areaprove.cineca.it/index.php?get=static&amp;pag=materiale_informativ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invalsi-areaprove.cineca.it/index.php?get=static&amp;pag=materiale_informativ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11"/>
          <p:cNvGrpSpPr>
            <a:grpSpLocks/>
          </p:cNvGrpSpPr>
          <p:nvPr/>
        </p:nvGrpSpPr>
        <p:grpSpPr bwMode="auto">
          <a:xfrm>
            <a:off x="250825" y="377825"/>
            <a:ext cx="8229600" cy="6096000"/>
            <a:chOff x="158" y="238"/>
            <a:chExt cx="5184" cy="3840"/>
          </a:xfrm>
        </p:grpSpPr>
        <p:sp>
          <p:nvSpPr>
            <p:cNvPr id="14341" name="Rectangle 2"/>
            <p:cNvSpPr>
              <a:spLocks noChangeArrowheads="1"/>
            </p:cNvSpPr>
            <p:nvPr/>
          </p:nvSpPr>
          <p:spPr bwMode="auto">
            <a:xfrm>
              <a:off x="158" y="391"/>
              <a:ext cx="5184" cy="23"/>
            </a:xfrm>
            <a:prstGeom prst="rect">
              <a:avLst/>
            </a:prstGeom>
            <a:solidFill>
              <a:srgbClr val="006699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006699"/>
                </a:solidFill>
                <a:latin typeface="Book Antiqua" charset="0"/>
              </a:endParaRPr>
            </a:p>
          </p:txBody>
        </p:sp>
        <p:sp>
          <p:nvSpPr>
            <p:cNvPr id="14342" name="Rectangle 3"/>
            <p:cNvSpPr>
              <a:spLocks noChangeArrowheads="1"/>
            </p:cNvSpPr>
            <p:nvPr/>
          </p:nvSpPr>
          <p:spPr bwMode="auto">
            <a:xfrm rot="5400000">
              <a:off x="-1550" y="2146"/>
              <a:ext cx="3840" cy="23"/>
            </a:xfrm>
            <a:prstGeom prst="rect">
              <a:avLst/>
            </a:prstGeom>
            <a:solidFill>
              <a:srgbClr val="006699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it-IT" sz="1800">
                <a:solidFill>
                  <a:srgbClr val="006699"/>
                </a:solidFill>
                <a:latin typeface="Book Antiqua" charset="0"/>
              </a:endParaRPr>
            </a:p>
          </p:txBody>
        </p:sp>
      </p:grpSp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it-IT" sz="1600"/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683568" y="933641"/>
            <a:ext cx="8286750" cy="5355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endParaRPr lang="it-IT" altLang="it-IT" sz="2400" b="1" cap="all" dirty="0" smtClean="0">
              <a:solidFill>
                <a:srgbClr val="006699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cap="all" dirty="0" smtClean="0">
                <a:solidFill>
                  <a:srgbClr val="006699"/>
                </a:solidFill>
                <a:latin typeface="+mj-lt"/>
              </a:rPr>
              <a:t>Sistema nazionale di valutazione</a:t>
            </a:r>
            <a:endParaRPr lang="it-IT" altLang="it-IT" sz="2400" b="1" cap="all" dirty="0">
              <a:solidFill>
                <a:srgbClr val="006699"/>
              </a:solidFill>
              <a:latin typeface="+mj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solidFill>
                  <a:srgbClr val="006699"/>
                </a:solidFill>
                <a:latin typeface="Book Antiqua" charset="0"/>
              </a:rPr>
              <a:t>INCONTRI REGIONALI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 smtClean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sz="2800" b="1" i="1" dirty="0" smtClean="0">
                <a:solidFill>
                  <a:srgbClr val="006699"/>
                </a:solidFill>
                <a:latin typeface="Book Antiqua" charset="0"/>
              </a:rPr>
              <a:t>Il sistema delle prove INVALSI </a:t>
            </a:r>
          </a:p>
          <a:p>
            <a:pPr algn="ctr">
              <a:spcBef>
                <a:spcPct val="0"/>
              </a:spcBef>
              <a:buNone/>
            </a:pPr>
            <a:r>
              <a:rPr lang="it-IT" sz="2800" b="1" i="1" dirty="0" smtClean="0">
                <a:solidFill>
                  <a:srgbClr val="006699"/>
                </a:solidFill>
                <a:latin typeface="Book Antiqua" charset="0"/>
              </a:rPr>
              <a:t>nel decreto legislativo n. 62 del 13.04.2017</a:t>
            </a:r>
          </a:p>
          <a:p>
            <a:pPr algn="ctr">
              <a:spcBef>
                <a:spcPts val="1200"/>
              </a:spcBef>
              <a:buNone/>
            </a:pPr>
            <a:r>
              <a:rPr lang="it-IT" sz="2800" b="1" dirty="0" smtClean="0">
                <a:solidFill>
                  <a:srgbClr val="006699"/>
                </a:solidFill>
                <a:latin typeface="Book Antiqua" charset="0"/>
              </a:rPr>
              <a:t>- PRIMO CICLO D’ISTRUZIONE -</a:t>
            </a:r>
            <a:endParaRPr lang="it-IT" sz="2800" b="1" dirty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 smtClean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i="1" dirty="0" smtClean="0">
              <a:solidFill>
                <a:srgbClr val="006699"/>
              </a:solidFill>
              <a:latin typeface="Book Antiqu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i="1" dirty="0" smtClean="0">
                <a:solidFill>
                  <a:srgbClr val="006699"/>
                </a:solidFill>
                <a:latin typeface="Book Antiqua" charset="0"/>
              </a:rPr>
              <a:t>INVALSI</a:t>
            </a:r>
            <a:endParaRPr lang="it-IT" altLang="it-IT" sz="2400" b="1" i="1" dirty="0">
              <a:solidFill>
                <a:srgbClr val="006699"/>
              </a:solidFill>
              <a:latin typeface="Book Antiqua" charset="0"/>
            </a:endParaRP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52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340768"/>
            <a:ext cx="6919168" cy="438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 algn="ctr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sz="4000" b="1" i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</a:t>
            </a:r>
            <a:endParaRPr lang="it-IT" sz="40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818407" y="1536303"/>
            <a:ext cx="8096993" cy="484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50000"/>
              </a:lnSpc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Riferimento normativo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artt. 7 e 9 del D. </a:t>
            </a:r>
            <a:r>
              <a:rPr lang="it-IT" sz="2000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. 62/2017, nota MIUR 1865 del 10.10.2017</a:t>
            </a: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Ambiti disciplinari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Italiano (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durata: 75 minuti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Matematica (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durata: 75 minuti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639763" lvl="1" indent="-182563"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Inglese (livello A1 e A2 del QCER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) (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durata: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90 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minuti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)</a:t>
            </a: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u="sng" dirty="0">
                <a:solidFill>
                  <a:srgbClr val="006699"/>
                </a:solidFill>
                <a:latin typeface="Book Antiqua" pitchFamily="18" charset="0"/>
              </a:rPr>
              <a:t>Modalità di somministrazione</a:t>
            </a:r>
            <a:r>
              <a:rPr lang="it-IT" sz="2000" dirty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 </a:t>
            </a: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i="1" dirty="0">
                <a:solidFill>
                  <a:srgbClr val="006699"/>
                </a:solidFill>
                <a:latin typeface="Book Antiqua" pitchFamily="18" charset="0"/>
              </a:rPr>
              <a:t>COMPUTER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BASED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(CBT)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ON LINE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CON I PIÙ DIFFUSI SISTEMI OPERATIVI (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open source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e proprietari)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lnSpc>
                <a:spcPct val="150000"/>
              </a:lnSpc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Le prove di III secondaria di primo grado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52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87045" y="1673423"/>
            <a:ext cx="7701380" cy="420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0988" lvl="1" indent="-280988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Classi campione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in giornate e orari indicati da INVALSI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tra il 9 aprile 2018 e il 12 aprile 2018</a:t>
            </a:r>
            <a:endParaRPr lang="it-IT" sz="2000" b="1" dirty="0">
              <a:solidFill>
                <a:srgbClr val="FF0000"/>
              </a:solidFill>
              <a:latin typeface="Book Antiqua" pitchFamily="18" charset="0"/>
            </a:endParaRP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c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omunicazione delle classi campione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entro il 9 marzo 2018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280988" lvl="1" indent="-280988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u="sng" dirty="0">
                <a:solidFill>
                  <a:srgbClr val="006699"/>
                </a:solidFill>
                <a:latin typeface="Book Antiqua" pitchFamily="18" charset="0"/>
              </a:rPr>
              <a:t>Classi </a:t>
            </a: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NON campione</a:t>
            </a:r>
            <a:r>
              <a:rPr lang="it-IT" sz="2000" dirty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sz="2000" u="sng" dirty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in una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finestra di somministrazione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indicata dal INVALSI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in base al numero degli studenti e di computer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collegato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in rete comunicati dalla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scuola (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entro 15 dicembre 2017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possibilità di cambiare la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finestra di somministrazione,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all’interno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del </a:t>
            </a:r>
            <a:r>
              <a:rPr lang="it-IT" sz="2000" b="1" i="1" dirty="0">
                <a:solidFill>
                  <a:srgbClr val="006699"/>
                </a:solidFill>
                <a:latin typeface="Book Antiqua" pitchFamily="18" charset="0"/>
              </a:rPr>
              <a:t>periodo di somministrazione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(nazionale) che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va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dal 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4 aprile 2018 al 21 aprile 2018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La somministrazione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765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87045" y="1854126"/>
            <a:ext cx="7925144" cy="3807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4963" marR="0" lvl="1" defTabSz="914400" eaLnBrk="1" fontAlgn="auto" latinLnBrk="0" hangingPunct="1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  <a:buSzTx/>
              <a:defRPr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La somministrazione mediante computer richiede una particolare attenzione all’organizzazione dello svolgimento delle prove, specialmente per quanto riguarda:</a:t>
            </a:r>
          </a:p>
          <a:p>
            <a:pPr marL="1671638" lvl="3" indent="-422275" fontAlgn="auto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verifica 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preventiva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e 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accurata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della funzionalità e della qualità del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collegamento a internet</a:t>
            </a:r>
          </a:p>
          <a:p>
            <a:pPr marL="1671638" lvl="3" indent="-422275" fontAlgn="auto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verifica </a:t>
            </a:r>
            <a:r>
              <a:rPr lang="it-IT" sz="2000" b="1" u="sng" dirty="0">
                <a:solidFill>
                  <a:srgbClr val="006699"/>
                </a:solidFill>
                <a:latin typeface="Book Antiqua" pitchFamily="18" charset="0"/>
              </a:rPr>
              <a:t>preventiva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 e </a:t>
            </a:r>
            <a:r>
              <a:rPr lang="it-IT" sz="2000" b="1" u="sng" dirty="0">
                <a:solidFill>
                  <a:srgbClr val="006699"/>
                </a:solidFill>
                <a:latin typeface="Book Antiqua" pitchFamily="18" charset="0"/>
              </a:rPr>
              <a:t>accurata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della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funzionalità dei computer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che saranno usati dagli studenti</a:t>
            </a:r>
          </a:p>
          <a:p>
            <a:pPr marL="1671638" lvl="3" indent="-422275" fontAlgn="auto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verifica della disponibilità e della funzionalità delle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strumentazioni audio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, in particolare di cuffie per l’ascolto individuale</a:t>
            </a:r>
            <a:endParaRPr lang="it-IT" sz="2000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La somministrazione CBT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6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87044" y="1062038"/>
            <a:ext cx="8068019" cy="571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388" marR="0" lvl="1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SzTx/>
              <a:buFont typeface="Arial" charset="0"/>
              <a:buNone/>
              <a:defRPr/>
            </a:pPr>
            <a:r>
              <a:rPr lang="it-IT" sz="2000" dirty="0">
                <a:solidFill>
                  <a:srgbClr val="006699"/>
                </a:solidFill>
                <a:latin typeface="Book Antiqua" pitchFamily="18" charset="0"/>
              </a:rPr>
              <a:t>La somministrazione CBT delle prove INVALSI può essere 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organizzata:</a:t>
            </a:r>
          </a:p>
          <a:p>
            <a:pPr marL="757238" marR="0" lvl="1" indent="-422275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SzTx/>
              <a:buFont typeface="Arial" charset="0"/>
              <a:buChar char="•"/>
              <a:defRPr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per classe</a:t>
            </a:r>
          </a:p>
          <a:p>
            <a:pPr marL="757238" marR="0" lvl="1" indent="-422275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SzTx/>
              <a:buFont typeface="Arial" charset="0"/>
              <a:buChar char="•"/>
              <a:defRPr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per parte di una classe</a:t>
            </a:r>
          </a:p>
          <a:p>
            <a:pPr marL="1214438" lvl="2" indent="-422275" fontAlgn="auto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in sequenza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(prima un gruppo e poi un altro, usando gli stessi computer)</a:t>
            </a:r>
          </a:p>
          <a:p>
            <a:pPr marL="1214438" lvl="2" indent="-422275" fontAlgn="auto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in parallelo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(usando due o più laboratori o gruppi di computer portatili, ecc.)</a:t>
            </a:r>
            <a:endParaRPr lang="it-IT" sz="2000" dirty="0">
              <a:solidFill>
                <a:srgbClr val="006699"/>
              </a:solidFill>
              <a:latin typeface="Book Antiqua" pitchFamily="18" charset="0"/>
            </a:endParaRPr>
          </a:p>
          <a:p>
            <a:pPr marL="52388" lvl="1" fontAlgn="auto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</a:pP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Rispetto al singolo allievo le prove INVALSI CBT possono realizzarsi in:</a:t>
            </a:r>
          </a:p>
          <a:p>
            <a:pPr marL="757238" lvl="1" indent="-422275" fontAlgn="auto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TRE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giornate distinte, una per ciascuna materia (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soluzione consigliata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757238" lvl="1" indent="-422275" fontAlgn="auto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DUE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giornate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distinte (</a:t>
            </a:r>
            <a:r>
              <a:rPr lang="it-IT" sz="2000" b="1" u="sng" dirty="0">
                <a:solidFill>
                  <a:srgbClr val="006699"/>
                </a:solidFill>
                <a:latin typeface="Book Antiqua" pitchFamily="18" charset="0"/>
              </a:rPr>
              <a:t>soluzione 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non auspicabile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757238" lvl="1" indent="-422275" fontAlgn="auto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UNA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sola giornata (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soluzione sconsigliata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757238" lvl="1" indent="-422275" fontAlgn="auto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N.B. lo svolgimento della singola prova (Italiano, Matematica, Inglese) non può essere interrotto dallo studente</a:t>
            </a:r>
            <a:endParaRPr lang="it-IT" sz="2000" b="1" u="sng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La flessibilità organizzativa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97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818407" y="1484784"/>
            <a:ext cx="7662018" cy="504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2388" marR="0" lvl="1" defTabSz="914400" eaLnBrk="1" fontAlgn="auto" latinLnBrk="0" hangingPunct="1"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SzTx/>
              <a:buFont typeface="Arial" charset="0"/>
              <a:buNone/>
              <a:defRPr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La somministrazione mediante computer (CBT) richiede un elevato numero di prove differenti (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forme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 che condividono le seguenti caratteristiche:</a:t>
            </a:r>
          </a:p>
          <a:p>
            <a:pPr marL="1214438" lvl="2" indent="-422275" fontAlgn="auto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stessa difficoltà complessiva</a:t>
            </a:r>
          </a:p>
          <a:p>
            <a:pPr marL="1214438" lvl="2" indent="-422275" fontAlgn="auto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equivalenza misuratoria</a:t>
            </a:r>
          </a:p>
          <a:p>
            <a:pPr marL="1214438" lvl="2" indent="-422275" fontAlgn="auto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stessa modalità di composizione (ambiti, tipologie di testo, numero di quesiti, formati dei quesiti, ecc.)</a:t>
            </a:r>
          </a:p>
          <a:p>
            <a:pPr indent="-122237" fontAlgn="auto">
              <a:spcBef>
                <a:spcPts val="1824"/>
              </a:spcBef>
              <a:spcAft>
                <a:spcPts val="1800"/>
              </a:spcAft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Ciascuna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forma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è estratta da una banca di domande composta da centinaia di quesiti ed è assegnata agli studenti secondo un preciso disegno statistico. 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Le prove CBT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6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248271"/>
            <a:ext cx="7646988" cy="52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Documentazione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informativa (</a:t>
            </a:r>
            <a:r>
              <a:rPr lang="it-IT" dirty="0" err="1">
                <a:solidFill>
                  <a:srgbClr val="006699"/>
                </a:solidFill>
                <a:latin typeface="Book Antiqua" pitchFamily="18" charset="0"/>
                <a:hlinkClick r:id="rId4"/>
              </a:rPr>
              <a:t>https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  <a:hlinkClick r:id="rId4"/>
              </a:rPr>
              <a:t>://invalsi-</a:t>
            </a:r>
            <a:r>
              <a:rPr lang="it-IT" dirty="0" err="1">
                <a:solidFill>
                  <a:srgbClr val="006699"/>
                </a:solidFill>
                <a:latin typeface="Book Antiqua" pitchFamily="18" charset="0"/>
                <a:hlinkClick r:id="rId4"/>
              </a:rPr>
              <a:t>areaprove.cineca.it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  <a:hlinkClick r:id="rId4"/>
              </a:rPr>
              <a:t>/</a:t>
            </a:r>
            <a:r>
              <a:rPr lang="it-IT" dirty="0" err="1">
                <a:solidFill>
                  <a:srgbClr val="006699"/>
                </a:solidFill>
                <a:latin typeface="Book Antiqua" pitchFamily="18" charset="0"/>
                <a:hlinkClick r:id="rId4"/>
              </a:rPr>
              <a:t>index.php?get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  <a:hlinkClick r:id="rId4"/>
              </a:rPr>
              <a:t>=</a:t>
            </a:r>
            <a:r>
              <a:rPr lang="it-IT" dirty="0" err="1">
                <a:solidFill>
                  <a:srgbClr val="006699"/>
                </a:solidFill>
                <a:latin typeface="Book Antiqua" pitchFamily="18" charset="0"/>
                <a:hlinkClick r:id="rId4"/>
              </a:rPr>
              <a:t>static&amp;pag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  <a:hlinkClick r:id="rId4"/>
              </a:rPr>
              <a:t>=</a:t>
            </a:r>
            <a:r>
              <a:rPr lang="it-IT" dirty="0" err="1">
                <a:solidFill>
                  <a:srgbClr val="006699"/>
                </a:solidFill>
                <a:latin typeface="Book Antiqua" pitchFamily="18" charset="0"/>
                <a:hlinkClick r:id="rId4"/>
              </a:rPr>
              <a:t>materiale_informativo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):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l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a struttura delle prove INVALSI CBT per la III secondaria di primo grado 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le modalità di svolgimento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delle prove INVALSI CBT per la III secondaria di primo grado </a:t>
            </a:r>
            <a:endParaRPr lang="it-IT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protocollo di somministrazione: entro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07.03.2018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  <a:endParaRPr lang="it-IT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Esempi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Sample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 delle prove INVALSI CBT: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Italiano e Matematica: entro il 31.01.2018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Inglese:</a:t>
            </a:r>
          </a:p>
          <a:p>
            <a:pPr marL="1200150" lvl="2" indent="-285750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un esempio per ogni tipologia di compito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200150" lvl="2" indent="-285750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disponibilità dei 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sample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: entro 31.01.2018</a:t>
            </a:r>
          </a:p>
          <a:p>
            <a:pPr marL="1200150" lvl="2" indent="-285750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disponibilità delle </a:t>
            </a:r>
            <a:r>
              <a:rPr lang="it-IT" b="1" u="sng" dirty="0" smtClean="0">
                <a:solidFill>
                  <a:srgbClr val="006699"/>
                </a:solidFill>
                <a:latin typeface="Book Antiqua" pitchFamily="18" charset="0"/>
              </a:rPr>
              <a:t>istruzioni in inglese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per ogni tipologia di compito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entro 31.01.2018</a:t>
            </a: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Documentazione </a:t>
            </a:r>
            <a:r>
              <a:rPr lang="mr-IN" sz="2400" b="1" dirty="0" smtClean="0">
                <a:solidFill>
                  <a:srgbClr val="006699"/>
                </a:solidFill>
                <a:latin typeface="Book Antiqua" pitchFamily="18" charset="0"/>
              </a:rPr>
              <a:t>–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terza secondaria di primo grado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9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908720"/>
            <a:ext cx="7646988" cy="52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Competenze oggetto di valutazione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Comprensione della lettura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reading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Comprensione dell’ascolto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listening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639763" lvl="1" indent="-182563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Elementi di uso della lingua (dal 2019)</a:t>
            </a:r>
          </a:p>
          <a:p>
            <a:pPr marL="182563" indent="-182563"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Livello del QCER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(</a:t>
            </a:r>
            <a:r>
              <a:rPr lang="it-IT" i="1" dirty="0">
                <a:solidFill>
                  <a:srgbClr val="006699"/>
                </a:solidFill>
                <a:latin typeface="Book Antiqua" pitchFamily="18" charset="0"/>
              </a:rPr>
              <a:t>Quadro comune europeo di riferimento per la conoscenza delle 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lingue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b="1" dirty="0" smtClean="0">
                <a:solidFill>
                  <a:srgbClr val="FF0000"/>
                </a:solidFill>
                <a:latin typeface="Book Antiqua" pitchFamily="18" charset="0"/>
              </a:rPr>
              <a:t>livello A1 e livello A2</a:t>
            </a:r>
          </a:p>
          <a:p>
            <a:r>
              <a:rPr lang="it-IT" u="sng" dirty="0">
                <a:solidFill>
                  <a:srgbClr val="006699"/>
                </a:solidFill>
                <a:latin typeface="Book Antiqua" pitchFamily="18" charset="0"/>
              </a:rPr>
              <a:t>Materiale informativo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u="sng" dirty="0">
                <a:latin typeface="Cambria" charset="0"/>
                <a:ea typeface="Cambria" charset="0"/>
                <a:cs typeface="Cambria" charset="0"/>
                <a:hlinkClick r:id="rId4" invalidUrl="http://invalsi-areaprove.cineca.it/docs/2018/Caratteristiche prova ENG grado 8 CBT.pdf"/>
              </a:rPr>
              <a:t>http://invalsi-areaprove.cineca.it/docs/2018/Caratteristiche prova ENG grado 8 CBT.pdf</a:t>
            </a:r>
            <a:endParaRPr lang="it-IT" dirty="0">
              <a:latin typeface="Cambria" charset="0"/>
              <a:ea typeface="Cambria" charset="0"/>
              <a:cs typeface="Cambria" charset="0"/>
            </a:endParaRPr>
          </a:p>
          <a:p>
            <a:pPr marL="182563" indent="-182563">
              <a:spcBef>
                <a:spcPts val="1176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Composizione della prova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</a:p>
          <a:p>
            <a:pPr marL="639763" lvl="1" indent="-182563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3-4 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di comprensione della lettura per il livello A1 e 3-4 </a:t>
            </a:r>
            <a:r>
              <a:rPr lang="it-IT" b="1" i="1" dirty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per il livello A2  (durata 40 min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.)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3-4 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di comprensione dell’ascolto per il livello A1 e 3-4 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per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il livello A2 (durata 40 min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.)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i="1" dirty="0">
                <a:solidFill>
                  <a:srgbClr val="FF0000"/>
                </a:solidFill>
                <a:latin typeface="Book Antiqua" pitchFamily="18" charset="0"/>
              </a:rPr>
              <a:t>Task</a:t>
            </a:r>
            <a:r>
              <a:rPr lang="it-IT" b="1" dirty="0">
                <a:solidFill>
                  <a:srgbClr val="FF0000"/>
                </a:solidFill>
                <a:latin typeface="Book Antiqua" pitchFamily="18" charset="0"/>
              </a:rPr>
              <a:t> di lettura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lunghezza massima 220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parole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e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da 3 a 8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quesiti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i="1" dirty="0">
                <a:solidFill>
                  <a:srgbClr val="FF0000"/>
                </a:solidFill>
                <a:latin typeface="Book Antiqua" pitchFamily="18" charset="0"/>
              </a:rPr>
              <a:t>Task</a:t>
            </a:r>
            <a:r>
              <a:rPr lang="it-IT" b="1" dirty="0">
                <a:solidFill>
                  <a:srgbClr val="FF0000"/>
                </a:solidFill>
                <a:latin typeface="Book Antiqua" pitchFamily="18" charset="0"/>
              </a:rPr>
              <a:t> di ascolto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brano di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durata massimo fino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2 minuti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con numero di quesiti per ciascun 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da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3 a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8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Inglese </a:t>
            </a:r>
            <a:r>
              <a:rPr lang="mr-IN" sz="2400" b="1" dirty="0" smtClean="0">
                <a:solidFill>
                  <a:srgbClr val="006699"/>
                </a:solidFill>
                <a:latin typeface="Book Antiqua" pitchFamily="18" charset="0"/>
              </a:rPr>
              <a:t>–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terza secondaria di primo grado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0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824335"/>
            <a:ext cx="7646988" cy="354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4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0" lvl="1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</a:pPr>
            <a:r>
              <a:rPr lang="it-IT" sz="2400" dirty="0" smtClean="0">
                <a:solidFill>
                  <a:srgbClr val="006699"/>
                </a:solidFill>
                <a:latin typeface="Book Antiqua" pitchFamily="18" charset="0"/>
              </a:rPr>
              <a:t>Correzione della prova: 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totalmente </a:t>
            </a:r>
            <a:r>
              <a:rPr lang="it-IT" sz="2400" b="1" dirty="0">
                <a:solidFill>
                  <a:srgbClr val="FF0000"/>
                </a:solidFill>
                <a:latin typeface="Book Antiqua" pitchFamily="18" charset="0"/>
              </a:rPr>
              <a:t>centralizzata</a:t>
            </a: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4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sz="2400" dirty="0" smtClean="0">
                <a:solidFill>
                  <a:srgbClr val="006699"/>
                </a:solidFill>
                <a:latin typeface="Book Antiqua" pitchFamily="18" charset="0"/>
              </a:rPr>
              <a:t>Trasmissione dei dati all’INVALSI: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  <a:latin typeface="Book Antiqua" pitchFamily="18" charset="0"/>
              </a:rPr>
              <a:t>automatica</a:t>
            </a:r>
            <a:endParaRPr lang="it-IT" sz="2400" b="1" dirty="0">
              <a:solidFill>
                <a:srgbClr val="FF0000"/>
              </a:solidFill>
              <a:latin typeface="Book Antiqua" pitchFamily="18" charset="0"/>
            </a:endParaRP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  <a:latin typeface="Book Antiqua" pitchFamily="18" charset="0"/>
              </a:rPr>
              <a:t>contestuale alla chiusura della prova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da parte dello studente (o in seguito all’esaurimento del tempo previsto per la prova)</a:t>
            </a: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Trasmissione dei dati e correzione delle prove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12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199" y="1546622"/>
            <a:ext cx="7877547" cy="461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  <a:buClr>
                <a:srgbClr val="006699"/>
              </a:buClr>
            </a:pP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Requisito per l’ammissione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all’esame di Stato, indipendentemente dall’esito (art. 7, c. 4 del D. </a:t>
            </a:r>
            <a:r>
              <a:rPr lang="it-IT" sz="2000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. 62/2017)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Confluenza dell’esito delle prove INVALSI nella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certificazione delle competenze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in livelli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descrittivi (art. 9, c. 3, lettera </a:t>
            </a:r>
            <a:r>
              <a:rPr lang="it-IT" sz="2000" b="1" i="1" dirty="0" err="1">
                <a:solidFill>
                  <a:srgbClr val="006699"/>
                </a:solidFill>
                <a:latin typeface="Book Antiqua" pitchFamily="18" charset="0"/>
              </a:rPr>
              <a:t>f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 del D. </a:t>
            </a:r>
            <a:r>
              <a:rPr lang="it-IT" sz="2000" b="1" dirty="0" err="1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. 62/2017 e art. 4 del D.M. 742 del 3.10.2017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 distinti per: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Italiano (6 livelli),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Matematica (6 livelli),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ü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Inglese: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lettura (4 livelli)</a:t>
            </a:r>
          </a:p>
          <a:p>
            <a:pPr marL="1257300" lvl="2" indent="-342900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ascolto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(4 livelli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Le prove INVALSI e l’esame di Stato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72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Il decreto legislativo n. 62 del 13 aprile 2017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863321" y="1387481"/>
            <a:ext cx="77768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Le «due valutazioni» </a:t>
            </a:r>
          </a:p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presenti nel decreto 62/2017:</a:t>
            </a:r>
          </a:p>
          <a:p>
            <a:pPr algn="ctr"/>
            <a:endParaRPr lang="it-IT" sz="2800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La </a:t>
            </a:r>
            <a:r>
              <a:rPr lang="it-IT" sz="2800" b="1" dirty="0" smtClean="0">
                <a:solidFill>
                  <a:srgbClr val="FF0000"/>
                </a:solidFill>
                <a:latin typeface="Book Antiqua" pitchFamily="18" charset="0"/>
              </a:rPr>
              <a:t>valutazione scolastica «interna» 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alla scuola;</a:t>
            </a:r>
          </a:p>
          <a:p>
            <a:pPr marL="514350" indent="-514350">
              <a:buFont typeface="+mj-lt"/>
              <a:buAutoNum type="arabicParenR"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La </a:t>
            </a:r>
            <a:r>
              <a:rPr lang="it-IT" sz="2800" b="1" dirty="0" smtClean="0">
                <a:solidFill>
                  <a:srgbClr val="FF0000"/>
                </a:solidFill>
                <a:latin typeface="Book Antiqua" pitchFamily="18" charset="0"/>
              </a:rPr>
              <a:t>valutazione scolastica «esterna» 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alla scuola: il sistema delle prove nazionali standardizzate.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63321" y="5262441"/>
            <a:ext cx="7776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Queste due valutazioni </a:t>
            </a:r>
            <a:r>
              <a:rPr lang="it-IT" sz="2800" b="1" dirty="0" smtClean="0">
                <a:solidFill>
                  <a:srgbClr val="FF0000"/>
                </a:solidFill>
                <a:latin typeface="Book Antiqua" pitchFamily="18" charset="0"/>
              </a:rPr>
              <a:t>hanno funzioni diverse e complementari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9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875557" y="1678458"/>
            <a:ext cx="7877547" cy="412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200"/>
              </a:spcAft>
              <a:buFont typeface="Wingdings" charset="2"/>
              <a:buChar char="Ø"/>
            </a:pP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[</a:t>
            </a:r>
            <a:r>
              <a:rPr lang="it-IT" sz="2400" b="1" dirty="0">
                <a:solidFill>
                  <a:srgbClr val="FF0000"/>
                </a:solidFill>
                <a:latin typeface="Book Antiqua" pitchFamily="18" charset="0"/>
              </a:rPr>
              <a:t>19.02.2018 – 01.03.2018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] verifica da parte delle scuole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nell’area 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riservata alla segreteria scolastica dell’</a:t>
            </a:r>
            <a:r>
              <a:rPr lang="it-IT" sz="2400" b="1" i="1" dirty="0">
                <a:solidFill>
                  <a:srgbClr val="006699"/>
                </a:solidFill>
                <a:latin typeface="Book Antiqua" pitchFamily="18" charset="0"/>
              </a:rPr>
              <a:t>elenco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sz="2400" b="1" i="1" dirty="0">
                <a:solidFill>
                  <a:srgbClr val="006699"/>
                </a:solidFill>
                <a:latin typeface="Book Antiqua" pitchFamily="18" charset="0"/>
              </a:rPr>
              <a:t>degli studenti 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che devono sostenere le prove.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Indicazione degli adattamenti per DVA e DSA; </a:t>
            </a: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[</a:t>
            </a:r>
            <a:r>
              <a:rPr lang="it-IT" sz="2400" b="1" dirty="0">
                <a:solidFill>
                  <a:srgbClr val="FF0000"/>
                </a:solidFill>
                <a:latin typeface="Book Antiqua" pitchFamily="18" charset="0"/>
              </a:rPr>
              <a:t>05.03.2018 – 09.03.2018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] convalida </a:t>
            </a:r>
            <a:r>
              <a:rPr lang="it-IT" sz="2400" b="1" u="sng" dirty="0">
                <a:solidFill>
                  <a:srgbClr val="006699"/>
                </a:solidFill>
                <a:latin typeface="Book Antiqua" pitchFamily="18" charset="0"/>
              </a:rPr>
              <a:t>definitiva</a:t>
            </a: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 dell’elenco studenti da parte delle scuole, eventualmente modificato in base alle informazioni trasmesse dal SIDI all’INVALSI in seguito alle variazioni apportate dalla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segreteria</a:t>
            </a: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L’elenco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studenti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7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762683"/>
            <a:ext cx="7877547" cy="412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Nell’area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riservata della scuola sul sito dell’INVALSI è possibile </a:t>
            </a:r>
            <a:r>
              <a:rPr lang="it-IT" sz="2400" b="1" dirty="0" smtClean="0">
                <a:solidFill>
                  <a:srgbClr val="FF0000"/>
                </a:solidFill>
                <a:latin typeface="Book Antiqua" pitchFamily="18" charset="0"/>
              </a:rPr>
              <a:t>monitorare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a cadenza infrasettimanale lo svolgimento delle prove INVALSI a livello di singolo studente</a:t>
            </a: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Entro la fine dell’anno scolastico, prima dello scrutinio di ammissione all’esame di Stato, la scuola può </a:t>
            </a:r>
            <a:r>
              <a:rPr lang="it-IT" sz="2400" b="1" dirty="0" smtClean="0">
                <a:solidFill>
                  <a:srgbClr val="FF0000"/>
                </a:solidFill>
                <a:latin typeface="Book Antiqua" pitchFamily="18" charset="0"/>
              </a:rPr>
              <a:t>scaricare la certificazione delle competenze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di cui all’art. 4, c. 2 (Italiano e Matematica) e c. 3 (Inglese) del D.M. 742/2017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Svolgimento e esito delle prove INVALSI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5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04839" y="1844824"/>
            <a:ext cx="787558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1" algn="ctr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sz="4000" b="1" i="1" cap="small" dirty="0" smtClean="0">
                <a:solidFill>
                  <a:srgbClr val="006699"/>
                </a:solidFill>
                <a:latin typeface="Book Antiqua" pitchFamily="18" charset="0"/>
              </a:rPr>
              <a:t>La partecipazione alle prove INVALSI degli alunni con disabilità o con disturbi specifici di apprendimento (DSA)</a:t>
            </a:r>
            <a:endParaRPr lang="it-IT" sz="4000" b="1" i="1" cap="small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1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83568" y="836712"/>
            <a:ext cx="7646988" cy="573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Riferimento normativo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art. 11, c. 4 del D. </a:t>
            </a:r>
            <a:r>
              <a:rPr lang="it-IT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 62/2017</a:t>
            </a:r>
          </a:p>
          <a:p>
            <a:pPr marL="639763" lvl="1" indent="-182563">
              <a:spcBef>
                <a:spcPct val="20000"/>
              </a:spcBef>
              <a:spcAft>
                <a:spcPts val="24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Nota MIUR 1865 del 10.10.2017</a:t>
            </a:r>
            <a:endParaRPr lang="it-IT" b="1" u="sng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In base al PEI:</a:t>
            </a:r>
            <a:endParaRPr lang="it-IT" b="1" u="sng" dirty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Book Antiqua" pitchFamily="18" charset="0"/>
              </a:rPr>
              <a:t> 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- </a:t>
            </a: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Misure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compensative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tempo aggiuntivo (fino a 15 min. per ciascuna prova)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donatore di voce per l’ascolto individuale in audio-cuffia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calcolatrice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dizionario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ingrandimento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adattamento prova per alunni sordi (formato word)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Braille (per Italiano e Matematica)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1176"/>
              </a:spcBef>
              <a:buClr>
                <a:srgbClr val="006699"/>
              </a:buClr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  - </a:t>
            </a: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Misure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dispensative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endParaRPr lang="it-IT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esonero da una o più prove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per Inglese: esonero anche solo da una delle due parti (ascolto o lettura) della prova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Allievi con disabilità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83568" y="1079425"/>
            <a:ext cx="7646988" cy="573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Riferimento normativo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art. 11, c. 14 del D. </a:t>
            </a:r>
            <a:r>
              <a:rPr lang="it-IT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 62/2017</a:t>
            </a:r>
          </a:p>
          <a:p>
            <a:pPr marL="639763" lvl="1" indent="-182563">
              <a:spcBef>
                <a:spcPct val="20000"/>
              </a:spcBef>
              <a:spcAft>
                <a:spcPts val="18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Nota MIUR 1865 del 10.10.2017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b="1" u="sng" dirty="0">
                <a:solidFill>
                  <a:srgbClr val="FF0000"/>
                </a:solidFill>
                <a:latin typeface="Book Antiqua" pitchFamily="18" charset="0"/>
              </a:rPr>
              <a:t>In base al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PDP:</a:t>
            </a:r>
            <a:endParaRPr lang="it-IT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576"/>
              </a:spcBef>
              <a:buClr>
                <a:srgbClr val="006699"/>
              </a:buClr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  - </a:t>
            </a: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Misure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compensative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tempo aggiuntivo (fino a 15 min. per ciascuna prova)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dizionario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donatore di voce per l’ascolto individuale in audio-cuffia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calcolatrice</a:t>
            </a:r>
          </a:p>
          <a:p>
            <a:pPr>
              <a:spcBef>
                <a:spcPts val="1176"/>
              </a:spcBef>
              <a:buClr>
                <a:srgbClr val="006699"/>
              </a:buClr>
            </a:pP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 - </a:t>
            </a: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Misure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dispensative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endParaRPr lang="it-IT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esonero dalla prova nazionale di lingua Inglese per gli alunni con DSA dispensati dalla prova scritta di lingua straniera o esonerati dall’insegnamento della lingua straniera</a:t>
            </a: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Allievi con DSA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04839" y="2564904"/>
            <a:ext cx="787558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1" algn="ctr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</a:pPr>
            <a:r>
              <a:rPr lang="it-IT" sz="4000" b="1" i="1" cap="small" smtClean="0">
                <a:solidFill>
                  <a:srgbClr val="006699"/>
                </a:solidFill>
                <a:latin typeface="Book Antiqua" pitchFamily="18" charset="0"/>
              </a:rPr>
              <a:t>Casi particolari</a:t>
            </a:r>
            <a:endParaRPr lang="it-IT" sz="4000" b="1" i="1" cap="small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755576" y="764704"/>
            <a:ext cx="7646988" cy="573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sz="2000" u="sng" dirty="0" smtClean="0">
                <a:solidFill>
                  <a:srgbClr val="006699"/>
                </a:solidFill>
                <a:latin typeface="Book Antiqua" pitchFamily="18" charset="0"/>
              </a:rPr>
              <a:t>Riferimento normativo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art. 10 del D. </a:t>
            </a:r>
            <a:r>
              <a:rPr lang="it-IT" sz="2000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. 62/2017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art. 3 del D.M. 741/2017</a:t>
            </a:r>
          </a:p>
          <a:p>
            <a:pPr marL="639763" lvl="1" indent="-182563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Nota MIUR 1865 del 10.10.2017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1176"/>
              </a:spcBef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 candidati privatisti partecipano alle prove INVALSI della III secondaria di primo grado secondo le seguenti regole:</a:t>
            </a:r>
          </a:p>
          <a:p>
            <a:pPr marL="800100" lvl="1" indent="-342900">
              <a:spcBef>
                <a:spcPts val="1176"/>
              </a:spcBef>
              <a:buClr>
                <a:srgbClr val="006699"/>
              </a:buClr>
              <a:buFont typeface="Arial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presentazione della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domanda entro il 20.03.2018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alla scuola in cui sosterranno l’esame di Stato</a:t>
            </a:r>
          </a:p>
          <a:p>
            <a:pPr marL="800100" lvl="1" indent="-342900">
              <a:spcBef>
                <a:spcPts val="1176"/>
              </a:spcBef>
              <a:spcAft>
                <a:spcPts val="120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comunicazione all’INVALSI da parte della scuola dell’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elenco definitivo e non più integrabile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dei candidati privatisti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entro il 23.03.2018</a:t>
            </a: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indent="-57150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candidati privatisti partecipano alle prove INVALSI della III secondaria di primo grado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nell’ultima settimana di aprile (dal 23.4.18 al 28.4.18)</a:t>
            </a:r>
            <a:endParaRPr lang="it-IT" sz="2000" b="1" dirty="0">
              <a:solidFill>
                <a:srgbClr val="FF0000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Candidati privatisti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72257" y="1196752"/>
            <a:ext cx="8364239" cy="479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Per le alunne e gli alunni risultati assenti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per gravi 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motivi documentati, valutati dal consiglio di classe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, è 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prevista una sessione suppletiva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 per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l’espletamento delle prove (art. 7 c. 4 del D. </a:t>
            </a:r>
            <a:r>
              <a:rPr lang="it-IT" sz="2000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. 62/2017)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1176"/>
              </a:spcBef>
              <a:buClr>
                <a:srgbClr val="006699"/>
              </a:buClr>
            </a:pP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1176"/>
              </a:spcBef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Se l’assenza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termina entro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la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finestra di somministrazione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assegnata alla scuola, il recupero della prova (o delle prove) avviene senza alcuna necessità di comunicazione all’INVALSI da parte della scuole</a:t>
            </a:r>
          </a:p>
          <a:p>
            <a:pPr>
              <a:spcBef>
                <a:spcPts val="1176"/>
              </a:spcBef>
              <a:buClr>
                <a:srgbClr val="006699"/>
              </a:buClr>
            </a:pP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indent="-57150"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Se l’assenza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si protrae oltre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il periodo di somministrazione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assegnato alla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scuola, per i soli allievi in possesso dei requisiti di cui all’art.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7 c. 4 del D. </a:t>
            </a:r>
            <a:r>
              <a:rPr lang="it-IT" sz="2000" b="1" dirty="0" err="1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.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62/2017, la scuola comunica all’INVALSI su apposito modulo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web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il nominativo degli allievi che hanno diritto a sostenere la prova suppletiva che si svolgerà nella data comunicata da INVALSI</a:t>
            </a:r>
            <a:endParaRPr lang="it-IT" sz="20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Candidati assenti </a:t>
            </a:r>
            <a:r>
              <a:rPr lang="mr-IN" sz="2400" b="1" dirty="0" smtClean="0">
                <a:solidFill>
                  <a:srgbClr val="006699"/>
                </a:solidFill>
                <a:latin typeface="Book Antiqua" pitchFamily="18" charset="0"/>
              </a:rPr>
              <a:t>–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sessione suppletiva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72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72257" y="1515119"/>
            <a:ext cx="8364239" cy="479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Scuole italiane all’estero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(art. 25, c. 2 del D. </a:t>
            </a:r>
            <a:r>
              <a:rPr lang="it-IT" sz="2000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. 62/2017): l’ammissione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all’esame di Stato conclusivo del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primo e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del secondo ciclo di istruzione avviene in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assenza dell’espletamento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delle prove standardizzate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predisposte dall’INVALSI</a:t>
            </a:r>
          </a:p>
          <a:p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Percorsi di istruzione degli adulti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(art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.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17 del D.M. 741/2017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nelle more di uno specifico decreto del MIUR non sono previste </a:t>
            </a:r>
            <a:r>
              <a:rPr lang="it-IT" sz="2000" b="1" smtClean="0">
                <a:solidFill>
                  <a:srgbClr val="006699"/>
                </a:solidFill>
                <a:latin typeface="Book Antiqua" pitchFamily="18" charset="0"/>
              </a:rPr>
              <a:t>prove INVALSI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per per questa tipologia di percorso d’istruzione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Scuole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in ospedale o istruzione domiciliare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(art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.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22 del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D. </a:t>
            </a:r>
            <a:r>
              <a:rPr lang="it-IT" sz="2000" b="1" dirty="0" err="1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. 62/2017):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se possibile, gli allievi svolgono le prove INVALSI presso la struttura ospedaliera secondo il piano didattico personalizzato temporaneo o a domicilio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1176"/>
              </a:spcBef>
              <a:buClr>
                <a:srgbClr val="006699"/>
              </a:buClr>
            </a:pP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Altri casi particolari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-5400000">
            <a:off x="-1842299" y="4110130"/>
            <a:ext cx="4317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 (grado 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87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/>
          <p:cNvSpPr/>
          <p:nvPr/>
        </p:nvSpPr>
        <p:spPr>
          <a:xfrm>
            <a:off x="674610" y="1532998"/>
            <a:ext cx="80106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Art. 10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(Verifiche e modelli di certificazione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)</a:t>
            </a:r>
          </a:p>
          <a:p>
            <a:pPr algn="ct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Per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la verifica del raggiungimento </a:t>
            </a:r>
            <a:r>
              <a:rPr lang="it-IT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degli obiettivi di apprendimento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e </a:t>
            </a:r>
            <a:r>
              <a:rPr lang="it-IT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degli standard di qualità del servizio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il Ministero della pubblica istruzione fissa metodi e scadenze per rilevazioni periodiche. Fino all'istituzione di un apposito organismo autonomo le verifiche sono effettuate dal Centro europeo dell'educazione, riformato a norma dell'articolo 21, comma 10 della legge 15 marzo 1997, n. 59. 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…</a:t>
            </a:r>
          </a:p>
          <a:p>
            <a:pPr marL="342900" indent="-342900">
              <a:buAutoNum type="arabicPeriod"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Con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decreto del Ministro della pubblica istruzione sono adottati i nuovi modelli per le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certificazioni…</a:t>
            </a:r>
            <a:endParaRPr lang="it-IT" sz="2000" b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00894" y="300782"/>
            <a:ext cx="7129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Un unico richiamo storico: DPR n. 275/1999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La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principali </a:t>
            </a:r>
            <a:r>
              <a:rPr lang="it-IT" sz="2400" b="1" u="sng" dirty="0" smtClean="0">
                <a:solidFill>
                  <a:srgbClr val="006699"/>
                </a:solidFill>
                <a:latin typeface="Book Antiqua" pitchFamily="18" charset="0"/>
              </a:rPr>
              <a:t>novità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per il I ciclo d’istruzione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199" y="1196752"/>
            <a:ext cx="7807326" cy="512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V PRIMARIA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prova d’inglese (livello A1 del QCER) 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cartacea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sulle competenze ricettive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000" b="1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III SECONDARIA DI PRIMO GRADO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prove 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computer based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(CBT) di Italiano, Matematica e Inglese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prova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d’inglese (livello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A1 e A2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del QCER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 sulle competenze ricettive e sull’uso della lingua</a:t>
            </a:r>
          </a:p>
          <a:p>
            <a:pPr marL="639763" lvl="1" indent="-182563"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RESTITUZIONE DEI RISULATI PER LIVELLI DESCRITTIVI 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700808"/>
            <a:ext cx="6919168" cy="438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4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 algn="ctr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sz="4000" b="1" i="1" dirty="0">
                <a:solidFill>
                  <a:srgbClr val="006699"/>
                </a:solidFill>
                <a:latin typeface="Book Antiqua" pitchFamily="18" charset="0"/>
              </a:rPr>
              <a:t>V PRIMARIA</a:t>
            </a:r>
          </a:p>
        </p:txBody>
      </p:sp>
    </p:spTree>
    <p:extLst>
      <p:ext uri="{BB962C8B-B14F-4D97-AF65-F5344CB8AC3E}">
        <p14:creationId xmlns:p14="http://schemas.microsoft.com/office/powerpoint/2010/main" val="10878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Le prove di V primaria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1848470"/>
            <a:ext cx="6919168" cy="438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sz="2800" b="1" u="sng" dirty="0" smtClean="0">
                <a:solidFill>
                  <a:srgbClr val="006699"/>
                </a:solidFill>
                <a:latin typeface="Book Antiqua" pitchFamily="18" charset="0"/>
              </a:rPr>
              <a:t>INGLESE</a:t>
            </a:r>
            <a:r>
              <a:rPr lang="it-IT" sz="2800" b="1" dirty="0" smtClean="0">
                <a:solidFill>
                  <a:srgbClr val="006699"/>
                </a:solidFill>
                <a:latin typeface="Book Antiqua" pitchFamily="18" charset="0"/>
              </a:rPr>
              <a:t>: 3 maggio 2018</a:t>
            </a: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800" b="1" u="sng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sz="2800" b="1" u="sng" dirty="0" smtClean="0">
                <a:solidFill>
                  <a:srgbClr val="006699"/>
                </a:solidFill>
                <a:latin typeface="Book Antiqua" pitchFamily="18" charset="0"/>
              </a:rPr>
              <a:t>ITALIANO</a:t>
            </a:r>
            <a:r>
              <a:rPr lang="it-IT" sz="2800" b="1" dirty="0" smtClean="0">
                <a:solidFill>
                  <a:srgbClr val="006699"/>
                </a:solidFill>
                <a:latin typeface="Book Antiqua" pitchFamily="18" charset="0"/>
              </a:rPr>
              <a:t>: 9 maggio 2018</a:t>
            </a: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800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</a:pPr>
            <a:r>
              <a:rPr lang="it-IT" sz="2800" b="1" u="sng" dirty="0" smtClean="0">
                <a:solidFill>
                  <a:srgbClr val="006699"/>
                </a:solidFill>
                <a:latin typeface="Book Antiqua" pitchFamily="18" charset="0"/>
              </a:rPr>
              <a:t>MATEMATICA</a:t>
            </a:r>
            <a:r>
              <a:rPr lang="it-IT" sz="2800" b="1" dirty="0" smtClean="0">
                <a:solidFill>
                  <a:srgbClr val="006699"/>
                </a:solidFill>
                <a:latin typeface="Book Antiqua" pitchFamily="18" charset="0"/>
              </a:rPr>
              <a:t>: 11 maggio 2018</a:t>
            </a:r>
            <a:endParaRPr lang="it-IT" sz="28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sz="28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800" dirty="0">
              <a:latin typeface="Book Antiqua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 rot="-5400000">
            <a:off x="-1772116" y="4180313"/>
            <a:ext cx="417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6699"/>
                </a:solidFill>
                <a:latin typeface="Book Antiqua" pitchFamily="18" charset="0"/>
              </a:rPr>
              <a:t>V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primaria (grado 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11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84213" y="333375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>
                <a:solidFill>
                  <a:srgbClr val="006699"/>
                </a:solidFill>
                <a:latin typeface="Book Antiqua" pitchFamily="18" charset="0"/>
              </a:rPr>
              <a:t>La 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prova di INGLESE della V primaria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908720"/>
            <a:ext cx="7646988" cy="52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Riferimento normativo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art.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4, c. 1 del D. </a:t>
            </a:r>
            <a:r>
              <a:rPr lang="it-IT" b="1" dirty="0" err="1" smtClean="0">
                <a:solidFill>
                  <a:srgbClr val="006699"/>
                </a:solidFill>
                <a:latin typeface="Book Antiqua" pitchFamily="18" charset="0"/>
              </a:rPr>
              <a:t>Lgs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 62/2017</a:t>
            </a: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>
                <a:solidFill>
                  <a:srgbClr val="006699"/>
                </a:solidFill>
                <a:latin typeface="Book Antiqua" pitchFamily="18" charset="0"/>
              </a:rPr>
              <a:t>Modalità di somministrazione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Book Antiqua" pitchFamily="18" charset="0"/>
              </a:rPr>
              <a:t>CARTACEA</a:t>
            </a:r>
          </a:p>
          <a:p>
            <a:pPr marL="182563" indent="-182563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Materiale </a:t>
            </a:r>
            <a:r>
              <a:rPr lang="it-IT" u="sng" dirty="0">
                <a:solidFill>
                  <a:srgbClr val="006699"/>
                </a:solidFill>
                <a:latin typeface="Book Antiqua" pitchFamily="18" charset="0"/>
              </a:rPr>
              <a:t>informativo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u="sng" dirty="0">
                <a:solidFill>
                  <a:srgbClr val="006699"/>
                </a:solidFill>
                <a:latin typeface="Book Antiqua" pitchFamily="18" charset="0"/>
              </a:rPr>
              <a:t> </a:t>
            </a:r>
            <a:r>
              <a:rPr lang="it-IT" u="sng" dirty="0" smtClean="0">
                <a:latin typeface="Cambria" charset="0"/>
                <a:ea typeface="Cambria" charset="0"/>
                <a:cs typeface="Cambria" charset="0"/>
                <a:hlinkClick r:id="rId4" invalidUrl="https://invalsi-areaprove.cineca.it/docs/2018/Caratteristiche prova ENG V primaria.pdf"/>
              </a:rPr>
              <a:t>https</a:t>
            </a:r>
            <a:r>
              <a:rPr lang="it-IT" u="sng" dirty="0">
                <a:latin typeface="Cambria" charset="0"/>
                <a:ea typeface="Cambria" charset="0"/>
                <a:cs typeface="Cambria" charset="0"/>
                <a:hlinkClick r:id="rId5" invalidUrl="https://invalsi-areaprove.cineca.it/docs/2018/Caratteristiche prova ENG V primaria.pdf"/>
              </a:rPr>
              <a:t>://invalsi-areaprove.cineca.it/docs/2018/Caratteristiche prova ENG V primaria.pdf</a:t>
            </a:r>
            <a:endParaRPr lang="it-IT" dirty="0">
              <a:latin typeface="Cambria" charset="0"/>
              <a:ea typeface="Cambria" charset="0"/>
              <a:cs typeface="Cambria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Competenze oggetto di valutazione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 marL="639763" lvl="1" indent="-182563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Comprensione della lettura (</a:t>
            </a:r>
            <a:r>
              <a:rPr lang="it-IT" b="1" i="1" dirty="0" smtClean="0">
                <a:solidFill>
                  <a:srgbClr val="FF0000"/>
                </a:solidFill>
                <a:latin typeface="Book Antiqua" pitchFamily="18" charset="0"/>
              </a:rPr>
              <a:t>reading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639763" lvl="1" indent="-182563"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Comprensione dell’ascolto (</a:t>
            </a:r>
            <a:r>
              <a:rPr lang="it-IT" b="1" i="1" dirty="0" smtClean="0">
                <a:solidFill>
                  <a:srgbClr val="FF0000"/>
                </a:solidFill>
                <a:latin typeface="Book Antiqua" pitchFamily="18" charset="0"/>
              </a:rPr>
              <a:t>listening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182563" indent="-182563">
              <a:spcBef>
                <a:spcPct val="20000"/>
              </a:spcBef>
              <a:spcAft>
                <a:spcPts val="60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Livello del QCER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(</a:t>
            </a:r>
            <a:r>
              <a:rPr lang="it-IT" i="1" dirty="0">
                <a:solidFill>
                  <a:srgbClr val="006699"/>
                </a:solidFill>
                <a:latin typeface="Book Antiqua" pitchFamily="18" charset="0"/>
              </a:rPr>
              <a:t>Quadro comune europeo di riferimento per la conoscenza delle 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lingue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b="1" dirty="0" smtClean="0">
                <a:solidFill>
                  <a:srgbClr val="FF0000"/>
                </a:solidFill>
                <a:latin typeface="Book Antiqua" pitchFamily="18" charset="0"/>
              </a:rPr>
              <a:t>livello A1</a:t>
            </a:r>
            <a:endParaRPr lang="it-IT" b="1" dirty="0">
              <a:solidFill>
                <a:srgbClr val="FF0000"/>
              </a:solidFill>
              <a:latin typeface="Book Antiqua" pitchFamily="18" charset="0"/>
            </a:endParaRPr>
          </a:p>
          <a:p>
            <a:pPr marL="182563" indent="-182563">
              <a:spcBef>
                <a:spcPts val="1176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u="sng" dirty="0" smtClean="0">
                <a:solidFill>
                  <a:srgbClr val="006699"/>
                </a:solidFill>
                <a:latin typeface="Book Antiqua" pitchFamily="18" charset="0"/>
              </a:rPr>
              <a:t>Composizione della prova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3-4 compiti (</a:t>
            </a:r>
            <a:r>
              <a:rPr lang="it-IT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) di comprensione della lettura (durata 30 min.)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3-4 compiti (</a:t>
            </a:r>
            <a:r>
              <a:rPr lang="it-IT" b="1" i="1" dirty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) di comprensione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dell’ascolto (durata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30 min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.)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i="1" dirty="0">
                <a:solidFill>
                  <a:srgbClr val="FF0000"/>
                </a:solidFill>
                <a:latin typeface="Book Antiqua" pitchFamily="18" charset="0"/>
              </a:rPr>
              <a:t>Task</a:t>
            </a:r>
            <a:r>
              <a:rPr lang="it-IT" b="1" dirty="0">
                <a:solidFill>
                  <a:srgbClr val="FF0000"/>
                </a:solidFill>
                <a:latin typeface="Book Antiqua" pitchFamily="18" charset="0"/>
              </a:rPr>
              <a:t> di lettura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lunghezza massima 110 parole, numero quesiti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da 3 a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8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r>
              <a:rPr lang="it-IT" b="1" i="1" dirty="0">
                <a:solidFill>
                  <a:srgbClr val="FF0000"/>
                </a:solidFill>
                <a:latin typeface="Book Antiqua" pitchFamily="18" charset="0"/>
              </a:rPr>
              <a:t>Task</a:t>
            </a:r>
            <a:r>
              <a:rPr lang="it-IT" b="1" dirty="0">
                <a:solidFill>
                  <a:srgbClr val="FF0000"/>
                </a:solidFill>
                <a:latin typeface="Book Antiqua" pitchFamily="18" charset="0"/>
              </a:rPr>
              <a:t> di ascolto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brano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 lunghezza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massima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di 2 min.,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numero quesiti da 3 a 8</a:t>
            </a: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ts val="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lnSpc>
                <a:spcPct val="150000"/>
              </a:lnSpc>
              <a:spcBef>
                <a:spcPct val="20000"/>
              </a:spcBef>
              <a:buClr>
                <a:srgbClr val="006699"/>
              </a:buClr>
              <a:buFont typeface="Arial" pitchFamily="34" charset="0"/>
              <a:buChar char="•"/>
            </a:pP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 rot="-5400000">
            <a:off x="-1772116" y="4180313"/>
            <a:ext cx="417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6699"/>
                </a:solidFill>
                <a:latin typeface="Book Antiqua" pitchFamily="18" charset="0"/>
              </a:rPr>
              <a:t>V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primaria (grado 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Materiale informativo </a:t>
            </a:r>
            <a:r>
              <a:rPr lang="mr-IN" sz="2400" b="1" dirty="0" smtClean="0">
                <a:solidFill>
                  <a:srgbClr val="006699"/>
                </a:solidFill>
                <a:latin typeface="Book Antiqua" pitchFamily="18" charset="0"/>
              </a:rPr>
              <a:t>–</a:t>
            </a: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 Inglese V primaria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965200" y="960239"/>
            <a:ext cx="7646988" cy="52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0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dirty="0">
                <a:solidFill>
                  <a:srgbClr val="006699"/>
                </a:solidFill>
                <a:latin typeface="Book Antiqua" pitchFamily="18" charset="0"/>
              </a:rPr>
              <a:t>Documentazione informativa (</a:t>
            </a:r>
            <a:r>
              <a:rPr lang="it-IT" sz="2000" dirty="0">
                <a:solidFill>
                  <a:srgbClr val="006699"/>
                </a:solidFill>
                <a:latin typeface="Book Antiqua" pitchFamily="18" charset="0"/>
                <a:hlinkClick r:id="rId4"/>
              </a:rPr>
              <a:t>https://invalsi-areaprove.cineca.it/index.php?get=static&amp;pag=materiale_informativo</a:t>
            </a:r>
            <a:r>
              <a:rPr lang="it-IT" sz="2000">
                <a:solidFill>
                  <a:srgbClr val="006699"/>
                </a:solidFill>
                <a:latin typeface="Book Antiqua" pitchFamily="18" charset="0"/>
              </a:rPr>
              <a:t>):</a:t>
            </a:r>
            <a:endParaRPr lang="it-IT" sz="2000" dirty="0">
              <a:solidFill>
                <a:srgbClr val="006699"/>
              </a:solidFill>
              <a:latin typeface="Book Antiqua" pitchFamily="18" charset="0"/>
            </a:endParaRP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l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a struttura della prova d’Inglese per la V primaria 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Wingdings" charset="2"/>
              <a:buChar char="Ø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le modalità di svolgimento </a:t>
            </a:r>
            <a:r>
              <a:rPr lang="it-IT" sz="2000" b="1" dirty="0">
                <a:solidFill>
                  <a:srgbClr val="006699"/>
                </a:solidFill>
                <a:latin typeface="Book Antiqua" pitchFamily="18" charset="0"/>
              </a:rPr>
              <a:t>della prova d’Inglese per la V 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primaria</a:t>
            </a:r>
            <a:endParaRPr lang="it-IT" sz="20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Protocollo di somministrazione: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entro 05.04.2018 </a:t>
            </a:r>
            <a:endParaRPr lang="it-IT" sz="2000" b="1" dirty="0">
              <a:solidFill>
                <a:srgbClr val="FF0000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0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endParaRPr lang="it-IT" sz="2000" dirty="0" smtClean="0">
              <a:solidFill>
                <a:srgbClr val="006699"/>
              </a:solidFill>
              <a:latin typeface="Book Antiqua" pitchFamily="18" charset="0"/>
            </a:endParaRPr>
          </a:p>
          <a:p>
            <a:pPr marL="182563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Esempi (</a:t>
            </a:r>
            <a:r>
              <a:rPr lang="it-IT" sz="2000" i="1" dirty="0" smtClean="0">
                <a:solidFill>
                  <a:srgbClr val="006699"/>
                </a:solidFill>
                <a:latin typeface="Book Antiqua" pitchFamily="18" charset="0"/>
              </a:rPr>
              <a:t>Sample</a:t>
            </a:r>
            <a:r>
              <a:rPr lang="it-IT" sz="2000" dirty="0" smtClean="0">
                <a:solidFill>
                  <a:srgbClr val="006699"/>
                </a:solidFill>
                <a:latin typeface="Book Antiqua" pitchFamily="18" charset="0"/>
              </a:rPr>
              <a:t>) della prova d’Inglese: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un esempio per ogni tipologia di compito (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  <a:endParaRPr lang="it-IT" sz="2000" b="1" dirty="0">
              <a:solidFill>
                <a:srgbClr val="006699"/>
              </a:solidFill>
              <a:latin typeface="Book Antiqua" pitchFamily="18" charset="0"/>
            </a:endParaRP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disponibilità degli esempi (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sample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sz="2000" b="1" dirty="0" smtClean="0">
                <a:solidFill>
                  <a:srgbClr val="FF0000"/>
                </a:solidFill>
                <a:latin typeface="Book Antiqua" pitchFamily="18" charset="0"/>
              </a:rPr>
              <a:t>entro 31.01.2018</a:t>
            </a:r>
          </a:p>
          <a:p>
            <a:pPr marL="639763" lvl="1" indent="-182563">
              <a:spcBef>
                <a:spcPct val="20000"/>
              </a:spcBef>
              <a:spcAft>
                <a:spcPts val="0"/>
              </a:spcAft>
              <a:buClr>
                <a:srgbClr val="006699"/>
              </a:buCl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disponibilità delle </a:t>
            </a:r>
            <a:r>
              <a:rPr lang="it-IT" sz="2000" b="1" u="sng" dirty="0" smtClean="0">
                <a:solidFill>
                  <a:srgbClr val="006699"/>
                </a:solidFill>
                <a:latin typeface="Book Antiqua" pitchFamily="18" charset="0"/>
              </a:rPr>
              <a:t>istruzioni in inglese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 per ogni tipologia di compito (</a:t>
            </a:r>
            <a:r>
              <a:rPr lang="it-IT" sz="2000" b="1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sz="2000" b="1" dirty="0" smtClean="0">
                <a:solidFill>
                  <a:srgbClr val="006699"/>
                </a:solidFill>
                <a:latin typeface="Book Antiqua" pitchFamily="18" charset="0"/>
              </a:rPr>
              <a:t>): </a:t>
            </a:r>
            <a:r>
              <a:rPr lang="it-IT" sz="2000" b="1" dirty="0">
                <a:solidFill>
                  <a:srgbClr val="FF0000"/>
                </a:solidFill>
                <a:latin typeface="Book Antiqua" pitchFamily="18" charset="0"/>
              </a:rPr>
              <a:t>entro 31.01.2018</a:t>
            </a: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sz="2400" dirty="0">
              <a:latin typeface="Book Antiqua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 rot="-5400000">
            <a:off x="-1772116" y="4180313"/>
            <a:ext cx="417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6699"/>
                </a:solidFill>
                <a:latin typeface="Book Antiqua" pitchFamily="18" charset="0"/>
              </a:rPr>
              <a:t>V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primaria (grado 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52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250825" y="908050"/>
            <a:ext cx="82296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 rot="5400000">
            <a:off x="-2461418" y="3407568"/>
            <a:ext cx="6096000" cy="3651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 flipH="1">
            <a:off x="7315200" y="6553200"/>
            <a:ext cx="1600200" cy="17463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 rot="-5400000">
            <a:off x="8420894" y="6423819"/>
            <a:ext cx="685800" cy="17462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611560" y="333375"/>
            <a:ext cx="8231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>
                <a:solidFill>
                  <a:srgbClr val="006699"/>
                </a:solidFill>
                <a:latin typeface="Book Antiqua" pitchFamily="18" charset="0"/>
              </a:rPr>
              <a:t>Svolgimento prova d’Inglese della V primaria</a:t>
            </a:r>
            <a:endParaRPr lang="it-IT" sz="2400" b="1" i="1" dirty="0">
              <a:solidFill>
                <a:srgbClr val="006699"/>
              </a:solidFill>
              <a:latin typeface="Book Antiqua" pitchFamily="18" charset="0"/>
            </a:endParaRPr>
          </a:p>
        </p:txBody>
      </p:sp>
      <p:pic>
        <p:nvPicPr>
          <p:cNvPr id="1741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1025" y="0"/>
            <a:ext cx="9429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672257" y="1104255"/>
            <a:ext cx="8170490" cy="52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Ore 7.30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scarico (</a:t>
            </a:r>
            <a:r>
              <a:rPr lang="it-IT" i="1" dirty="0">
                <a:solidFill>
                  <a:srgbClr val="006699"/>
                </a:solidFill>
                <a:latin typeface="Book Antiqua" pitchFamily="18" charset="0"/>
              </a:rPr>
              <a:t>download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) del file audio dall’area riservata della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segreteria scolastica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>
                <a:solidFill>
                  <a:srgbClr val="FF0000"/>
                </a:solidFill>
                <a:latin typeface="Book Antiqua" pitchFamily="18" charset="0"/>
              </a:rPr>
              <a:t>Ore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8.30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apertura ed etichettatura dei fascicoli secondo le indicazioni del protocollo di somministrazione</a:t>
            </a:r>
            <a:endParaRPr lang="it-IT" b="1" dirty="0">
              <a:solidFill>
                <a:srgbClr val="006699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>
                <a:solidFill>
                  <a:srgbClr val="FF0000"/>
                </a:solidFill>
                <a:latin typeface="Book Antiqua" pitchFamily="18" charset="0"/>
              </a:rPr>
              <a:t>Ore 9.30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Distribuzione a ciascun allievo del fascicolo (</a:t>
            </a:r>
            <a:r>
              <a:rPr lang="it-IT" i="1" dirty="0">
                <a:solidFill>
                  <a:srgbClr val="006699"/>
                </a:solidFill>
                <a:latin typeface="Book Antiqua" pitchFamily="18" charset="0"/>
              </a:rPr>
              <a:t>booklet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) secondo le consuete modalità utilizzate per Italiano e Matematica (elenco studenti, codice SIDI, ecc.)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>
                <a:solidFill>
                  <a:srgbClr val="FF0000"/>
                </a:solidFill>
                <a:latin typeface="Book Antiqua" pitchFamily="18" charset="0"/>
              </a:rPr>
              <a:t>Ore 9.45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inizio della prova PARTE 1: COMPRENSIONE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DELLA LETTURA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reading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),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durata 30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min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>
                <a:solidFill>
                  <a:srgbClr val="FF0000"/>
                </a:solidFill>
                <a:latin typeface="Book Antiqua" pitchFamily="18" charset="0"/>
              </a:rPr>
              <a:t>Ore </a:t>
            </a: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10.15-10.30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pausa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6699"/>
              </a:buClr>
            </a:pPr>
            <a:r>
              <a:rPr lang="it-IT" b="1" u="sng" dirty="0" smtClean="0">
                <a:solidFill>
                  <a:srgbClr val="FF0000"/>
                </a:solidFill>
                <a:latin typeface="Book Antiqua" pitchFamily="18" charset="0"/>
              </a:rPr>
              <a:t>Ore 10.30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: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inizio della prova PARTE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2: </a:t>
            </a:r>
            <a:r>
              <a:rPr lang="it-IT" dirty="0">
                <a:solidFill>
                  <a:srgbClr val="006699"/>
                </a:solidFill>
                <a:latin typeface="Book Antiqua" pitchFamily="18" charset="0"/>
              </a:rPr>
              <a:t>COMPRENSIONE 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DELL’ASCOLTO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listening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), </a:t>
            </a:r>
            <a:r>
              <a:rPr lang="it-IT" b="1" dirty="0">
                <a:solidFill>
                  <a:srgbClr val="006699"/>
                </a:solidFill>
                <a:latin typeface="Book Antiqua" pitchFamily="18" charset="0"/>
              </a:rPr>
              <a:t>durata 30 min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.:</a:t>
            </a:r>
          </a:p>
          <a:p>
            <a:pPr marL="533400" lvl="1" indent="-255588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ascolto in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audio-cuffia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(preferibile) o </a:t>
            </a:r>
            <a:r>
              <a:rPr lang="it-IT" b="1" dirty="0" smtClean="0">
                <a:solidFill>
                  <a:srgbClr val="006699"/>
                </a:solidFill>
                <a:latin typeface="Book Antiqua" pitchFamily="18" charset="0"/>
              </a:rPr>
              <a:t>collettivo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 del file audio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sound file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</a:t>
            </a:r>
          </a:p>
          <a:p>
            <a:pPr marL="533400" lvl="1" indent="-255588">
              <a:spcBef>
                <a:spcPts val="0"/>
              </a:spcBef>
              <a:spcAft>
                <a:spcPts val="0"/>
              </a:spcAft>
              <a:buClr>
                <a:srgbClr val="006699"/>
              </a:buClr>
              <a:buFont typeface="Arial" charset="0"/>
              <a:buChar char="•"/>
            </a:pP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svolgimento dei 3-4 compiti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task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 della prova di ascolto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listening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 secondo la tempistica definita dal file audio (</a:t>
            </a:r>
            <a:r>
              <a:rPr lang="it-IT" i="1" dirty="0" smtClean="0">
                <a:solidFill>
                  <a:srgbClr val="006699"/>
                </a:solidFill>
                <a:latin typeface="Book Antiqua" pitchFamily="18" charset="0"/>
              </a:rPr>
              <a:t>sound file</a:t>
            </a:r>
            <a:r>
              <a:rPr lang="it-IT" dirty="0" smtClean="0">
                <a:solidFill>
                  <a:srgbClr val="006699"/>
                </a:solidFill>
                <a:latin typeface="Book Antiqua" pitchFamily="18" charset="0"/>
              </a:rPr>
              <a:t>).</a:t>
            </a:r>
            <a:endParaRPr lang="it-IT" dirty="0">
              <a:solidFill>
                <a:srgbClr val="006699"/>
              </a:solidFill>
              <a:latin typeface="Book Antiqua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>
                <a:srgbClr val="006699"/>
              </a:buClr>
            </a:pPr>
            <a:endParaRPr lang="it-IT" dirty="0">
              <a:latin typeface="Book Antiqua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 rot="-5400000">
            <a:off x="-1772116" y="4180313"/>
            <a:ext cx="4176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>
                <a:solidFill>
                  <a:srgbClr val="006699"/>
                </a:solidFill>
                <a:latin typeface="Book Antiqua" pitchFamily="18" charset="0"/>
              </a:rPr>
              <a:t>V </a:t>
            </a:r>
            <a:r>
              <a:rPr lang="it-IT" b="1" smtClean="0">
                <a:solidFill>
                  <a:srgbClr val="006699"/>
                </a:solidFill>
                <a:latin typeface="Book Antiqua" pitchFamily="18" charset="0"/>
              </a:rPr>
              <a:t>primaria (grado 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8024</TotalTime>
  <Words>2322</Words>
  <Application>Microsoft Macintosh PowerPoint</Application>
  <PresentationFormat>Presentazione su schermo (4:3)</PresentationFormat>
  <Paragraphs>267</Paragraphs>
  <Slides>28</Slides>
  <Notes>28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7" baseType="lpstr">
      <vt:lpstr>Book Antiqua</vt:lpstr>
      <vt:lpstr>Calibri</vt:lpstr>
      <vt:lpstr>Cambria</vt:lpstr>
      <vt:lpstr>Mangal</vt:lpstr>
      <vt:lpstr>ＭＳ Ｐゴシック</vt:lpstr>
      <vt:lpstr>Times</vt:lpstr>
      <vt:lpstr>Wingdings</vt:lpstr>
      <vt:lpstr>Arial</vt:lpstr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Invalsi</dc:creator>
  <cp:lastModifiedBy>Utente di Microsoft Office</cp:lastModifiedBy>
  <cp:revision>612</cp:revision>
  <cp:lastPrinted>2017-09-10T15:38:02Z</cp:lastPrinted>
  <dcterms:created xsi:type="dcterms:W3CDTF">2009-10-28T12:43:59Z</dcterms:created>
  <dcterms:modified xsi:type="dcterms:W3CDTF">2017-12-04T05:01:19Z</dcterms:modified>
</cp:coreProperties>
</file>